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  <p:sldMasterId id="2147483686" r:id="rId2"/>
    <p:sldMasterId id="2147483710" r:id="rId3"/>
  </p:sldMasterIdLst>
  <p:notesMasterIdLst>
    <p:notesMasterId r:id="rId35"/>
  </p:notesMasterIdLst>
  <p:handoutMasterIdLst>
    <p:handoutMasterId r:id="rId36"/>
  </p:handoutMasterIdLst>
  <p:sldIdLst>
    <p:sldId id="872" r:id="rId4"/>
    <p:sldId id="1060" r:id="rId5"/>
    <p:sldId id="1063" r:id="rId6"/>
    <p:sldId id="1067" r:id="rId7"/>
    <p:sldId id="1068" r:id="rId8"/>
    <p:sldId id="1070" r:id="rId9"/>
    <p:sldId id="1072" r:id="rId10"/>
    <p:sldId id="1074" r:id="rId11"/>
    <p:sldId id="1107" r:id="rId12"/>
    <p:sldId id="1076" r:id="rId13"/>
    <p:sldId id="1094" r:id="rId14"/>
    <p:sldId id="1095" r:id="rId15"/>
    <p:sldId id="1096" r:id="rId16"/>
    <p:sldId id="1097" r:id="rId17"/>
    <p:sldId id="1098" r:id="rId18"/>
    <p:sldId id="1100" r:id="rId19"/>
    <p:sldId id="1101" r:id="rId20"/>
    <p:sldId id="1102" r:id="rId21"/>
    <p:sldId id="1104" r:id="rId22"/>
    <p:sldId id="1105" r:id="rId23"/>
    <p:sldId id="1125" r:id="rId24"/>
    <p:sldId id="1106" r:id="rId25"/>
    <p:sldId id="1108" r:id="rId26"/>
    <p:sldId id="1109" r:id="rId27"/>
    <p:sldId id="1110" r:id="rId28"/>
    <p:sldId id="1112" r:id="rId29"/>
    <p:sldId id="1114" r:id="rId30"/>
    <p:sldId id="1115" r:id="rId31"/>
    <p:sldId id="1119" r:id="rId32"/>
    <p:sldId id="1121" r:id="rId33"/>
    <p:sldId id="1124" r:id="rId34"/>
  </p:sldIdLst>
  <p:sldSz cx="12192000" cy="6858000"/>
  <p:notesSz cx="6858000" cy="9144000"/>
  <p:custDataLst>
    <p:tags r:id="rId37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CC"/>
    <a:srgbClr val="FF9933"/>
    <a:srgbClr val="CC99FF"/>
    <a:srgbClr val="006699"/>
    <a:srgbClr val="0066CC"/>
    <a:srgbClr val="FFFF65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79" autoAdjust="0"/>
    <p:restoredTop sz="86531" autoAdjust="0"/>
  </p:normalViewPr>
  <p:slideViewPr>
    <p:cSldViewPr showGuides="1">
      <p:cViewPr varScale="1">
        <p:scale>
          <a:sx n="59" d="100"/>
          <a:sy n="59" d="100"/>
        </p:scale>
        <p:origin x="594" y="42"/>
      </p:cViewPr>
      <p:guideLst>
        <p:guide orient="horz" pos="2208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032"/>
    </p:cViewPr>
  </p:sorterViewPr>
  <p:notesViewPr>
    <p:cSldViewPr showGuides="1">
      <p:cViewPr varScale="1">
        <p:scale>
          <a:sx n="51" d="100"/>
          <a:sy n="51" d="100"/>
        </p:scale>
        <p:origin x="-1350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86701C-450F-43FA-A815-88C28DD15163}" type="doc">
      <dgm:prSet loTypeId="urn:microsoft.com/office/officeart/2008/layout/Pictu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137F760-D934-4308-B940-68048D7A127D}">
      <dgm:prSet phldrT="[文本]"/>
      <dgm:spPr/>
      <dgm:t>
        <a:bodyPr/>
        <a:lstStyle/>
        <a:p>
          <a:r>
            <a:rPr lang="zh-CN" altLang="en-US" dirty="0">
              <a:latin typeface="+mn-lt"/>
              <a:ea typeface="+mn-ea"/>
              <a:cs typeface="+mn-ea"/>
              <a:sym typeface="+mn-lt"/>
            </a:rPr>
            <a:t>第</a:t>
          </a:r>
          <a:r>
            <a:rPr lang="en-US" altLang="zh-CN" dirty="0">
              <a:latin typeface="+mn-lt"/>
              <a:ea typeface="+mn-ea"/>
              <a:cs typeface="+mn-ea"/>
              <a:sym typeface="+mn-lt"/>
            </a:rPr>
            <a:t>12</a:t>
          </a:r>
          <a:r>
            <a:rPr lang="zh-CN" altLang="en-US" dirty="0">
              <a:latin typeface="+mn-lt"/>
              <a:ea typeface="+mn-ea"/>
              <a:cs typeface="+mn-ea"/>
              <a:sym typeface="+mn-lt"/>
            </a:rPr>
            <a:t>章   </a:t>
          </a:r>
          <a:r>
            <a:rPr lang="en-US" altLang="zh-CN" dirty="0">
              <a:latin typeface="+mn-lt"/>
              <a:ea typeface="+mn-ea"/>
              <a:cs typeface="+mn-ea"/>
              <a:sym typeface="+mn-lt"/>
            </a:rPr>
            <a:t>Python</a:t>
          </a:r>
          <a:r>
            <a:rPr lang="zh-CN" altLang="en-US" dirty="0">
              <a:latin typeface="+mn-lt"/>
              <a:ea typeface="+mn-ea"/>
              <a:cs typeface="+mn-ea"/>
              <a:sym typeface="+mn-lt"/>
            </a:rPr>
            <a:t>标准库</a:t>
          </a:r>
        </a:p>
      </dgm:t>
    </dgm:pt>
    <dgm:pt modelId="{F11F1D34-DE0E-421D-B366-5623391D71E1}" type="parTrans" cxnId="{A5280322-CD34-452C-8E57-3C8B9F48B795}">
      <dgm:prSet/>
      <dgm:spPr/>
      <dgm:t>
        <a:bodyPr/>
        <a:lstStyle/>
        <a:p>
          <a:endParaRPr lang="zh-CN" altLang="en-US"/>
        </a:p>
      </dgm:t>
    </dgm:pt>
    <dgm:pt modelId="{176856F1-6187-4513-BBB6-AD7301772AAE}" type="sibTrans" cxnId="{A5280322-CD34-452C-8E57-3C8B9F48B795}">
      <dgm:prSet/>
      <dgm:spPr/>
      <dgm:t>
        <a:bodyPr/>
        <a:lstStyle/>
        <a:p>
          <a:endParaRPr lang="zh-CN" altLang="en-US"/>
        </a:p>
      </dgm:t>
    </dgm:pt>
    <dgm:pt modelId="{4D036FBF-3EC9-4BA2-BAE9-0CB5EEA37973}">
      <dgm:prSet phldrT="[文本]" custT="1"/>
      <dgm:spPr>
        <a:solidFill>
          <a:schemeClr val="accent1"/>
        </a:solidFill>
      </dgm:spPr>
      <dgm:t>
        <a:bodyPr/>
        <a:lstStyle/>
        <a:p>
          <a:pPr algn="ctr"/>
          <a:r>
            <a:rPr lang="en-US" altLang="zh-CN" sz="3200" dirty="0">
              <a:cs typeface="+mn-ea"/>
              <a:sym typeface="+mn-lt"/>
            </a:rPr>
            <a:t>12.1 </a:t>
          </a:r>
          <a:r>
            <a:rPr lang="en-US" sz="3200" dirty="0"/>
            <a:t>random</a:t>
          </a:r>
          <a:r>
            <a:rPr lang="zh-CN" sz="3200" dirty="0"/>
            <a:t>库</a:t>
          </a:r>
          <a:endParaRPr lang="zh-CN" altLang="en-US" sz="3200" dirty="0">
            <a:latin typeface="+mn-lt"/>
            <a:ea typeface="+mn-ea"/>
            <a:cs typeface="+mn-ea"/>
            <a:sym typeface="+mn-lt"/>
          </a:endParaRPr>
        </a:p>
      </dgm:t>
    </dgm:pt>
    <dgm:pt modelId="{FA3E968F-53A6-4D3B-85C7-78A43C44C6AF}" type="parTrans" cxnId="{A8FFF7DB-3034-4151-B580-DE9E3EF7A442}">
      <dgm:prSet/>
      <dgm:spPr/>
      <dgm:t>
        <a:bodyPr/>
        <a:lstStyle/>
        <a:p>
          <a:endParaRPr lang="zh-CN" altLang="en-US"/>
        </a:p>
      </dgm:t>
    </dgm:pt>
    <dgm:pt modelId="{6C87D376-0D64-4357-8A6A-D682D7AAEF09}" type="sibTrans" cxnId="{A8FFF7DB-3034-4151-B580-DE9E3EF7A442}">
      <dgm:prSet/>
      <dgm:spPr/>
      <dgm:t>
        <a:bodyPr/>
        <a:lstStyle/>
        <a:p>
          <a:endParaRPr lang="zh-CN" altLang="en-US"/>
        </a:p>
      </dgm:t>
    </dgm:pt>
    <dgm:pt modelId="{16C6BA45-896C-45FA-B1FC-4FF84B767E93}">
      <dgm:prSet phldrT="[文本]" custT="1"/>
      <dgm:spPr>
        <a:solidFill>
          <a:schemeClr val="accent2"/>
        </a:solidFill>
      </dgm:spPr>
      <dgm:t>
        <a:bodyPr/>
        <a:lstStyle/>
        <a:p>
          <a:pPr algn="ctr"/>
          <a:r>
            <a:rPr lang="en-US" altLang="zh-CN" sz="3200" dirty="0">
              <a:cs typeface="+mn-ea"/>
              <a:sym typeface="+mn-lt"/>
            </a:rPr>
            <a:t>12.2 </a:t>
          </a:r>
          <a:r>
            <a:rPr lang="en-US" sz="3200" dirty="0" err="1"/>
            <a:t>trutle</a:t>
          </a:r>
          <a:r>
            <a:rPr lang="zh-CN" sz="3200" dirty="0"/>
            <a:t>库</a:t>
          </a:r>
          <a:endParaRPr lang="zh-CN" altLang="en-US" sz="3200" dirty="0">
            <a:latin typeface="+mn-lt"/>
            <a:ea typeface="+mn-ea"/>
            <a:cs typeface="+mn-ea"/>
            <a:sym typeface="+mn-lt"/>
          </a:endParaRPr>
        </a:p>
      </dgm:t>
    </dgm:pt>
    <dgm:pt modelId="{84FCB3C6-1D5B-4EEE-BF39-ECFC376821C0}" type="parTrans" cxnId="{4E9BEFDC-9FD2-4CE8-8726-8A3151F08581}">
      <dgm:prSet/>
      <dgm:spPr/>
      <dgm:t>
        <a:bodyPr/>
        <a:lstStyle/>
        <a:p>
          <a:endParaRPr lang="zh-CN" altLang="en-US"/>
        </a:p>
      </dgm:t>
    </dgm:pt>
    <dgm:pt modelId="{98992DA5-DD88-4E65-86F6-FA041A3B81F6}" type="sibTrans" cxnId="{4E9BEFDC-9FD2-4CE8-8726-8A3151F08581}">
      <dgm:prSet/>
      <dgm:spPr/>
      <dgm:t>
        <a:bodyPr/>
        <a:lstStyle/>
        <a:p>
          <a:endParaRPr lang="zh-CN" altLang="en-US"/>
        </a:p>
      </dgm:t>
    </dgm:pt>
    <dgm:pt modelId="{DD0A9F03-EEFF-4EFD-904F-D60BBD2F7982}">
      <dgm:prSet phldrT="[文本]" custT="1"/>
      <dgm:spPr>
        <a:solidFill>
          <a:schemeClr val="accent3"/>
        </a:solidFill>
      </dgm:spPr>
      <dgm:t>
        <a:bodyPr/>
        <a:lstStyle/>
        <a:p>
          <a:pPr algn="ctr"/>
          <a:r>
            <a:rPr lang="en-US" altLang="zh-CN" sz="3200" dirty="0">
              <a:cs typeface="+mn-ea"/>
              <a:sym typeface="+mn-lt"/>
            </a:rPr>
            <a:t>12.3 </a:t>
          </a:r>
          <a:r>
            <a:rPr lang="en-US" sz="3200" dirty="0"/>
            <a:t>time</a:t>
          </a:r>
          <a:r>
            <a:rPr lang="zh-CN" sz="3200" dirty="0"/>
            <a:t>库</a:t>
          </a:r>
          <a:endParaRPr lang="zh-CN" altLang="en-US" sz="3200" dirty="0">
            <a:latin typeface="+mn-lt"/>
            <a:ea typeface="+mn-ea"/>
            <a:cs typeface="+mn-ea"/>
            <a:sym typeface="+mn-lt"/>
          </a:endParaRPr>
        </a:p>
      </dgm:t>
    </dgm:pt>
    <dgm:pt modelId="{B2B9E95E-31D7-4EA8-AE3E-9BC778B87307}" type="parTrans" cxnId="{863735A6-0D4B-458F-BBB9-66540A075A01}">
      <dgm:prSet/>
      <dgm:spPr/>
      <dgm:t>
        <a:bodyPr/>
        <a:lstStyle/>
        <a:p>
          <a:endParaRPr lang="zh-CN" altLang="en-US"/>
        </a:p>
      </dgm:t>
    </dgm:pt>
    <dgm:pt modelId="{F6B14002-150A-4769-8639-6D76F55560CC}" type="sibTrans" cxnId="{863735A6-0D4B-458F-BBB9-66540A075A01}">
      <dgm:prSet/>
      <dgm:spPr/>
      <dgm:t>
        <a:bodyPr/>
        <a:lstStyle/>
        <a:p>
          <a:endParaRPr lang="zh-CN" altLang="en-US"/>
        </a:p>
      </dgm:t>
    </dgm:pt>
    <dgm:pt modelId="{934B8029-6734-45B3-A653-03A48C399077}" type="pres">
      <dgm:prSet presAssocID="{4586701C-450F-43FA-A815-88C28DD15163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</dgm:pt>
    <dgm:pt modelId="{F8EB2D05-AB7E-4B21-9FA1-BCD0C3420D60}" type="pres">
      <dgm:prSet presAssocID="{8137F760-D934-4308-B940-68048D7A127D}" presName="root" presStyleCnt="0">
        <dgm:presLayoutVars>
          <dgm:chMax/>
          <dgm:chPref val="4"/>
        </dgm:presLayoutVars>
      </dgm:prSet>
      <dgm:spPr/>
    </dgm:pt>
    <dgm:pt modelId="{950FA0B5-C7FC-4F57-81EF-749FB0342CCF}" type="pres">
      <dgm:prSet presAssocID="{8137F760-D934-4308-B940-68048D7A127D}" presName="rootComposite" presStyleCnt="0">
        <dgm:presLayoutVars/>
      </dgm:prSet>
      <dgm:spPr/>
    </dgm:pt>
    <dgm:pt modelId="{2BD33EFD-B514-4A96-8B94-DC6199838322}" type="pres">
      <dgm:prSet presAssocID="{8137F760-D934-4308-B940-68048D7A127D}" presName="rootText" presStyleLbl="node0" presStyleIdx="0" presStyleCnt="1">
        <dgm:presLayoutVars>
          <dgm:chMax/>
          <dgm:chPref val="4"/>
        </dgm:presLayoutVars>
      </dgm:prSet>
      <dgm:spPr/>
    </dgm:pt>
    <dgm:pt modelId="{D4759B00-DBEE-420F-85E0-13E2930CABB2}" type="pres">
      <dgm:prSet presAssocID="{8137F760-D934-4308-B940-68048D7A127D}" presName="childShape" presStyleCnt="0">
        <dgm:presLayoutVars>
          <dgm:chMax val="0"/>
          <dgm:chPref val="0"/>
        </dgm:presLayoutVars>
      </dgm:prSet>
      <dgm:spPr/>
    </dgm:pt>
    <dgm:pt modelId="{3BCE3EDE-6F44-4EF2-875C-548060EED616}" type="pres">
      <dgm:prSet presAssocID="{4D036FBF-3EC9-4BA2-BAE9-0CB5EEA37973}" presName="childComposite" presStyleCnt="0">
        <dgm:presLayoutVars>
          <dgm:chMax val="0"/>
          <dgm:chPref val="0"/>
        </dgm:presLayoutVars>
      </dgm:prSet>
      <dgm:spPr/>
    </dgm:pt>
    <dgm:pt modelId="{73E016B6-7A5B-41FF-BB2D-3268526949D1}" type="pres">
      <dgm:prSet presAssocID="{4D036FBF-3EC9-4BA2-BAE9-0CB5EEA37973}" presName="Image" presStyleLbl="node1" presStyleIdx="0" presStyleCnt="3"/>
      <dgm:spPr>
        <a:solidFill>
          <a:schemeClr val="accent1"/>
        </a:solidFill>
      </dgm:spPr>
    </dgm:pt>
    <dgm:pt modelId="{44363A8E-FFF3-4EE9-A93B-54B66CA14993}" type="pres">
      <dgm:prSet presAssocID="{4D036FBF-3EC9-4BA2-BAE9-0CB5EEA37973}" presName="childText" presStyleLbl="lnNode1" presStyleIdx="0" presStyleCnt="3">
        <dgm:presLayoutVars>
          <dgm:chMax val="0"/>
          <dgm:chPref val="0"/>
          <dgm:bulletEnabled val="1"/>
        </dgm:presLayoutVars>
      </dgm:prSet>
      <dgm:spPr/>
    </dgm:pt>
    <dgm:pt modelId="{D3F5FD4A-FD59-48D0-9ADF-9061AF38E18B}" type="pres">
      <dgm:prSet presAssocID="{16C6BA45-896C-45FA-B1FC-4FF84B767E93}" presName="childComposite" presStyleCnt="0">
        <dgm:presLayoutVars>
          <dgm:chMax val="0"/>
          <dgm:chPref val="0"/>
        </dgm:presLayoutVars>
      </dgm:prSet>
      <dgm:spPr/>
    </dgm:pt>
    <dgm:pt modelId="{A4F545F6-7A58-4129-9DBB-E706B8FDB596}" type="pres">
      <dgm:prSet presAssocID="{16C6BA45-896C-45FA-B1FC-4FF84B767E93}" presName="Image" presStyleLbl="node1" presStyleIdx="1" presStyleCnt="3"/>
      <dgm:spPr>
        <a:solidFill>
          <a:schemeClr val="accent2"/>
        </a:solidFill>
      </dgm:spPr>
    </dgm:pt>
    <dgm:pt modelId="{9950ABD6-CD80-4ED8-9274-786B900168FE}" type="pres">
      <dgm:prSet presAssocID="{16C6BA45-896C-45FA-B1FC-4FF84B767E93}" presName="childText" presStyleLbl="lnNode1" presStyleIdx="1" presStyleCnt="3">
        <dgm:presLayoutVars>
          <dgm:chMax val="0"/>
          <dgm:chPref val="0"/>
          <dgm:bulletEnabled val="1"/>
        </dgm:presLayoutVars>
      </dgm:prSet>
      <dgm:spPr/>
    </dgm:pt>
    <dgm:pt modelId="{112FAC67-4AAF-4E6E-B7E5-8EA9F89EC026}" type="pres">
      <dgm:prSet presAssocID="{DD0A9F03-EEFF-4EFD-904F-D60BBD2F7982}" presName="childComposite" presStyleCnt="0">
        <dgm:presLayoutVars>
          <dgm:chMax val="0"/>
          <dgm:chPref val="0"/>
        </dgm:presLayoutVars>
      </dgm:prSet>
      <dgm:spPr/>
    </dgm:pt>
    <dgm:pt modelId="{60C2B1AF-2F73-45E3-B301-3484FF9BAC83}" type="pres">
      <dgm:prSet presAssocID="{DD0A9F03-EEFF-4EFD-904F-D60BBD2F7982}" presName="Image" presStyleLbl="node1" presStyleIdx="2" presStyleCnt="3"/>
      <dgm:spPr>
        <a:solidFill>
          <a:schemeClr val="accent3"/>
        </a:solidFill>
      </dgm:spPr>
    </dgm:pt>
    <dgm:pt modelId="{022EA098-998E-4BD2-AAFC-A71382B218CC}" type="pres">
      <dgm:prSet presAssocID="{DD0A9F03-EEFF-4EFD-904F-D60BBD2F7982}" presName="childText" presStyleLbl="ln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A5280322-CD34-452C-8E57-3C8B9F48B795}" srcId="{4586701C-450F-43FA-A815-88C28DD15163}" destId="{8137F760-D934-4308-B940-68048D7A127D}" srcOrd="0" destOrd="0" parTransId="{F11F1D34-DE0E-421D-B366-5623391D71E1}" sibTransId="{176856F1-6187-4513-BBB6-AD7301772AAE}"/>
    <dgm:cxn modelId="{71684F3E-09A4-4154-B93A-19612974FFD3}" type="presOf" srcId="{DD0A9F03-EEFF-4EFD-904F-D60BBD2F7982}" destId="{022EA098-998E-4BD2-AAFC-A71382B218CC}" srcOrd="0" destOrd="0" presId="urn:microsoft.com/office/officeart/2008/layout/PictureAccentList"/>
    <dgm:cxn modelId="{89503172-7D36-4E97-981A-C2920860F26C}" type="presOf" srcId="{8137F760-D934-4308-B940-68048D7A127D}" destId="{2BD33EFD-B514-4A96-8B94-DC6199838322}" srcOrd="0" destOrd="0" presId="urn:microsoft.com/office/officeart/2008/layout/PictureAccentList"/>
    <dgm:cxn modelId="{863735A6-0D4B-458F-BBB9-66540A075A01}" srcId="{8137F760-D934-4308-B940-68048D7A127D}" destId="{DD0A9F03-EEFF-4EFD-904F-D60BBD2F7982}" srcOrd="2" destOrd="0" parTransId="{B2B9E95E-31D7-4EA8-AE3E-9BC778B87307}" sibTransId="{F6B14002-150A-4769-8639-6D76F55560CC}"/>
    <dgm:cxn modelId="{E37E6ACB-6BC1-4E48-A4B0-E51821F7E7BB}" type="presOf" srcId="{16C6BA45-896C-45FA-B1FC-4FF84B767E93}" destId="{9950ABD6-CD80-4ED8-9274-786B900168FE}" srcOrd="0" destOrd="0" presId="urn:microsoft.com/office/officeart/2008/layout/PictureAccentList"/>
    <dgm:cxn modelId="{9DE1AAD5-7FE3-42BE-A3EA-4FC2C7B21BB8}" type="presOf" srcId="{4D036FBF-3EC9-4BA2-BAE9-0CB5EEA37973}" destId="{44363A8E-FFF3-4EE9-A93B-54B66CA14993}" srcOrd="0" destOrd="0" presId="urn:microsoft.com/office/officeart/2008/layout/PictureAccentList"/>
    <dgm:cxn modelId="{A8FFF7DB-3034-4151-B580-DE9E3EF7A442}" srcId="{8137F760-D934-4308-B940-68048D7A127D}" destId="{4D036FBF-3EC9-4BA2-BAE9-0CB5EEA37973}" srcOrd="0" destOrd="0" parTransId="{FA3E968F-53A6-4D3B-85C7-78A43C44C6AF}" sibTransId="{6C87D376-0D64-4357-8A6A-D682D7AAEF09}"/>
    <dgm:cxn modelId="{4E9BEFDC-9FD2-4CE8-8726-8A3151F08581}" srcId="{8137F760-D934-4308-B940-68048D7A127D}" destId="{16C6BA45-896C-45FA-B1FC-4FF84B767E93}" srcOrd="1" destOrd="0" parTransId="{84FCB3C6-1D5B-4EEE-BF39-ECFC376821C0}" sibTransId="{98992DA5-DD88-4E65-86F6-FA041A3B81F6}"/>
    <dgm:cxn modelId="{881907DF-ED49-4A40-A5E8-5DFCED019CF5}" type="presOf" srcId="{4586701C-450F-43FA-A815-88C28DD15163}" destId="{934B8029-6734-45B3-A653-03A48C399077}" srcOrd="0" destOrd="0" presId="urn:microsoft.com/office/officeart/2008/layout/PictureAccentList"/>
    <dgm:cxn modelId="{9D47EEA9-475A-4670-9770-6D0C998B14CB}" type="presParOf" srcId="{934B8029-6734-45B3-A653-03A48C399077}" destId="{F8EB2D05-AB7E-4B21-9FA1-BCD0C3420D60}" srcOrd="0" destOrd="0" presId="urn:microsoft.com/office/officeart/2008/layout/PictureAccentList"/>
    <dgm:cxn modelId="{9F3F8496-CEAF-4141-B62B-9E0FD3C43224}" type="presParOf" srcId="{F8EB2D05-AB7E-4B21-9FA1-BCD0C3420D60}" destId="{950FA0B5-C7FC-4F57-81EF-749FB0342CCF}" srcOrd="0" destOrd="0" presId="urn:microsoft.com/office/officeart/2008/layout/PictureAccentList"/>
    <dgm:cxn modelId="{1D2DB0E8-D3DA-402A-9E8E-A79E8D2D0B0E}" type="presParOf" srcId="{950FA0B5-C7FC-4F57-81EF-749FB0342CCF}" destId="{2BD33EFD-B514-4A96-8B94-DC6199838322}" srcOrd="0" destOrd="0" presId="urn:microsoft.com/office/officeart/2008/layout/PictureAccentList"/>
    <dgm:cxn modelId="{03E90996-8717-40A1-A788-2676C3C4D8E1}" type="presParOf" srcId="{F8EB2D05-AB7E-4B21-9FA1-BCD0C3420D60}" destId="{D4759B00-DBEE-420F-85E0-13E2930CABB2}" srcOrd="1" destOrd="0" presId="urn:microsoft.com/office/officeart/2008/layout/PictureAccentList"/>
    <dgm:cxn modelId="{46D74780-E300-44AA-B2DD-D3695331A069}" type="presParOf" srcId="{D4759B00-DBEE-420F-85E0-13E2930CABB2}" destId="{3BCE3EDE-6F44-4EF2-875C-548060EED616}" srcOrd="0" destOrd="0" presId="urn:microsoft.com/office/officeart/2008/layout/PictureAccentList"/>
    <dgm:cxn modelId="{CCD6C178-7096-470F-9655-0842C788F363}" type="presParOf" srcId="{3BCE3EDE-6F44-4EF2-875C-548060EED616}" destId="{73E016B6-7A5B-41FF-BB2D-3268526949D1}" srcOrd="0" destOrd="0" presId="urn:microsoft.com/office/officeart/2008/layout/PictureAccentList"/>
    <dgm:cxn modelId="{246B3D5A-F550-4C3E-9AB8-4223DE69977D}" type="presParOf" srcId="{3BCE3EDE-6F44-4EF2-875C-548060EED616}" destId="{44363A8E-FFF3-4EE9-A93B-54B66CA14993}" srcOrd="1" destOrd="0" presId="urn:microsoft.com/office/officeart/2008/layout/PictureAccentList"/>
    <dgm:cxn modelId="{73BEEBE5-882A-4CDF-9BEA-3F3A954015E5}" type="presParOf" srcId="{D4759B00-DBEE-420F-85E0-13E2930CABB2}" destId="{D3F5FD4A-FD59-48D0-9ADF-9061AF38E18B}" srcOrd="1" destOrd="0" presId="urn:microsoft.com/office/officeart/2008/layout/PictureAccentList"/>
    <dgm:cxn modelId="{B37CF131-EE33-4D7D-8F6C-75FFC1C99746}" type="presParOf" srcId="{D3F5FD4A-FD59-48D0-9ADF-9061AF38E18B}" destId="{A4F545F6-7A58-4129-9DBB-E706B8FDB596}" srcOrd="0" destOrd="0" presId="urn:microsoft.com/office/officeart/2008/layout/PictureAccentList"/>
    <dgm:cxn modelId="{7E2B7884-3FD7-4265-8AE5-75793C4AB69F}" type="presParOf" srcId="{D3F5FD4A-FD59-48D0-9ADF-9061AF38E18B}" destId="{9950ABD6-CD80-4ED8-9274-786B900168FE}" srcOrd="1" destOrd="0" presId="urn:microsoft.com/office/officeart/2008/layout/PictureAccentList"/>
    <dgm:cxn modelId="{17447B0D-F3F9-4760-A38F-EFA185962624}" type="presParOf" srcId="{D4759B00-DBEE-420F-85E0-13E2930CABB2}" destId="{112FAC67-4AAF-4E6E-B7E5-8EA9F89EC026}" srcOrd="2" destOrd="0" presId="urn:microsoft.com/office/officeart/2008/layout/PictureAccentList"/>
    <dgm:cxn modelId="{42578CD1-39FC-4055-9DDD-1865E5A6C448}" type="presParOf" srcId="{112FAC67-4AAF-4E6E-B7E5-8EA9F89EC026}" destId="{60C2B1AF-2F73-45E3-B301-3484FF9BAC83}" srcOrd="0" destOrd="0" presId="urn:microsoft.com/office/officeart/2008/layout/PictureAccentList"/>
    <dgm:cxn modelId="{630539A3-AB34-4E63-BA18-E1D894442635}" type="presParOf" srcId="{112FAC67-4AAF-4E6E-B7E5-8EA9F89EC026}" destId="{022EA098-998E-4BD2-AAFC-A71382B218CC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D33EFD-B514-4A96-8B94-DC6199838322}">
      <dsp:nvSpPr>
        <dsp:cNvPr id="0" name=""/>
        <dsp:cNvSpPr/>
      </dsp:nvSpPr>
      <dsp:spPr>
        <a:xfrm>
          <a:off x="521419" y="2065"/>
          <a:ext cx="9853761" cy="12422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55" tIns="64770" rIns="97155" bIns="6477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5100" kern="1200" dirty="0">
              <a:latin typeface="+mn-lt"/>
              <a:ea typeface="+mn-ea"/>
              <a:cs typeface="+mn-ea"/>
              <a:sym typeface="+mn-lt"/>
            </a:rPr>
            <a:t>第</a:t>
          </a:r>
          <a:r>
            <a:rPr lang="en-US" altLang="zh-CN" sz="5100" kern="1200" dirty="0">
              <a:latin typeface="+mn-lt"/>
              <a:ea typeface="+mn-ea"/>
              <a:cs typeface="+mn-ea"/>
              <a:sym typeface="+mn-lt"/>
            </a:rPr>
            <a:t>12</a:t>
          </a:r>
          <a:r>
            <a:rPr lang="zh-CN" altLang="en-US" sz="5100" kern="1200" dirty="0">
              <a:latin typeface="+mn-lt"/>
              <a:ea typeface="+mn-ea"/>
              <a:cs typeface="+mn-ea"/>
              <a:sym typeface="+mn-lt"/>
            </a:rPr>
            <a:t>章   </a:t>
          </a:r>
          <a:r>
            <a:rPr lang="en-US" altLang="zh-CN" sz="5100" kern="1200" dirty="0">
              <a:latin typeface="+mn-lt"/>
              <a:ea typeface="+mn-ea"/>
              <a:cs typeface="+mn-ea"/>
              <a:sym typeface="+mn-lt"/>
            </a:rPr>
            <a:t>Python</a:t>
          </a:r>
          <a:r>
            <a:rPr lang="zh-CN" altLang="en-US" sz="5100" kern="1200" dirty="0">
              <a:latin typeface="+mn-lt"/>
              <a:ea typeface="+mn-ea"/>
              <a:cs typeface="+mn-ea"/>
              <a:sym typeface="+mn-lt"/>
            </a:rPr>
            <a:t>标准库</a:t>
          </a:r>
        </a:p>
      </dsp:txBody>
      <dsp:txXfrm>
        <a:off x="557803" y="38449"/>
        <a:ext cx="9780993" cy="1169479"/>
      </dsp:txXfrm>
    </dsp:sp>
    <dsp:sp modelId="{73E016B6-7A5B-41FF-BB2D-3268526949D1}">
      <dsp:nvSpPr>
        <dsp:cNvPr id="0" name=""/>
        <dsp:cNvSpPr/>
      </dsp:nvSpPr>
      <dsp:spPr>
        <a:xfrm>
          <a:off x="521419" y="1467918"/>
          <a:ext cx="1242247" cy="1242247"/>
        </a:xfrm>
        <a:prstGeom prst="roundRect">
          <a:avLst>
            <a:gd name="adj" fmla="val 1667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363A8E-FFF3-4EE9-A93B-54B66CA14993}">
      <dsp:nvSpPr>
        <dsp:cNvPr id="0" name=""/>
        <dsp:cNvSpPr/>
      </dsp:nvSpPr>
      <dsp:spPr>
        <a:xfrm>
          <a:off x="1838201" y="1467918"/>
          <a:ext cx="8536978" cy="1242247"/>
        </a:xfrm>
        <a:prstGeom prst="roundRect">
          <a:avLst>
            <a:gd name="adj" fmla="val 1667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kern="1200" dirty="0">
              <a:cs typeface="+mn-ea"/>
              <a:sym typeface="+mn-lt"/>
            </a:rPr>
            <a:t>12.1 </a:t>
          </a:r>
          <a:r>
            <a:rPr lang="en-US" sz="3200" kern="1200" dirty="0"/>
            <a:t>random</a:t>
          </a:r>
          <a:r>
            <a:rPr lang="zh-CN" sz="3200" kern="1200" dirty="0"/>
            <a:t>库</a:t>
          </a:r>
          <a:endParaRPr lang="zh-CN" altLang="en-US" sz="32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1898853" y="1528570"/>
        <a:ext cx="8415674" cy="1120943"/>
      </dsp:txXfrm>
    </dsp:sp>
    <dsp:sp modelId="{A4F545F6-7A58-4129-9DBB-E706B8FDB596}">
      <dsp:nvSpPr>
        <dsp:cNvPr id="0" name=""/>
        <dsp:cNvSpPr/>
      </dsp:nvSpPr>
      <dsp:spPr>
        <a:xfrm>
          <a:off x="521419" y="2859235"/>
          <a:ext cx="1242247" cy="1242247"/>
        </a:xfrm>
        <a:prstGeom prst="roundRect">
          <a:avLst>
            <a:gd name="adj" fmla="val 1667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50ABD6-CD80-4ED8-9274-786B900168FE}">
      <dsp:nvSpPr>
        <dsp:cNvPr id="0" name=""/>
        <dsp:cNvSpPr/>
      </dsp:nvSpPr>
      <dsp:spPr>
        <a:xfrm>
          <a:off x="1838201" y="2859235"/>
          <a:ext cx="8536978" cy="1242247"/>
        </a:xfrm>
        <a:prstGeom prst="roundRect">
          <a:avLst>
            <a:gd name="adj" fmla="val 1667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kern="1200" dirty="0">
              <a:cs typeface="+mn-ea"/>
              <a:sym typeface="+mn-lt"/>
            </a:rPr>
            <a:t>12.2 </a:t>
          </a:r>
          <a:r>
            <a:rPr lang="en-US" sz="3200" kern="1200" dirty="0" err="1"/>
            <a:t>trutle</a:t>
          </a:r>
          <a:r>
            <a:rPr lang="zh-CN" sz="3200" kern="1200" dirty="0"/>
            <a:t>库</a:t>
          </a:r>
          <a:endParaRPr lang="zh-CN" altLang="en-US" sz="32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1898853" y="2919887"/>
        <a:ext cx="8415674" cy="1120943"/>
      </dsp:txXfrm>
    </dsp:sp>
    <dsp:sp modelId="{60C2B1AF-2F73-45E3-B301-3484FF9BAC83}">
      <dsp:nvSpPr>
        <dsp:cNvPr id="0" name=""/>
        <dsp:cNvSpPr/>
      </dsp:nvSpPr>
      <dsp:spPr>
        <a:xfrm>
          <a:off x="521419" y="4250553"/>
          <a:ext cx="1242247" cy="1242247"/>
        </a:xfrm>
        <a:prstGeom prst="roundRect">
          <a:avLst>
            <a:gd name="adj" fmla="val 1667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2EA098-998E-4BD2-AAFC-A71382B218CC}">
      <dsp:nvSpPr>
        <dsp:cNvPr id="0" name=""/>
        <dsp:cNvSpPr/>
      </dsp:nvSpPr>
      <dsp:spPr>
        <a:xfrm>
          <a:off x="1838201" y="4250553"/>
          <a:ext cx="8536978" cy="1242247"/>
        </a:xfrm>
        <a:prstGeom prst="roundRect">
          <a:avLst>
            <a:gd name="adj" fmla="val 1667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kern="1200" dirty="0">
              <a:cs typeface="+mn-ea"/>
              <a:sym typeface="+mn-lt"/>
            </a:rPr>
            <a:t>12.3 </a:t>
          </a:r>
          <a:r>
            <a:rPr lang="en-US" sz="3200" kern="1200" dirty="0"/>
            <a:t>time</a:t>
          </a:r>
          <a:r>
            <a:rPr lang="zh-CN" sz="3200" kern="1200" dirty="0"/>
            <a:t>库</a:t>
          </a:r>
          <a:endParaRPr lang="zh-CN" altLang="en-US" sz="32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1898853" y="4311205"/>
        <a:ext cx="8415674" cy="11209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872A3B80-68DA-45A8-95E5-7AAADA9378C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6942A759-7A77-4F2D-BF8D-10581FB389E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6" name="Rectangle 4">
            <a:extLst>
              <a:ext uri="{FF2B5EF4-FFF2-40B4-BE49-F238E27FC236}">
                <a16:creationId xmlns:a16="http://schemas.microsoft.com/office/drawing/2014/main" id="{C9F32047-4F0C-491F-86D2-24B8EEAB8EC6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7" name="Rectangle 5">
            <a:extLst>
              <a:ext uri="{FF2B5EF4-FFF2-40B4-BE49-F238E27FC236}">
                <a16:creationId xmlns:a16="http://schemas.microsoft.com/office/drawing/2014/main" id="{2A1684D4-B55F-4783-8A67-B9B664FA8BB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 b="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C9B61D2-342A-468A-8E48-BB56FAB1D91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4221F227-109A-4229-8433-4B79EA82FCF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61240BD6-3B71-430A-BD63-6A1052849B0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05104A35-3E7B-48FA-9F76-9E647B0B8BD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3" name="Rectangle 5">
            <a:extLst>
              <a:ext uri="{FF2B5EF4-FFF2-40B4-BE49-F238E27FC236}">
                <a16:creationId xmlns:a16="http://schemas.microsoft.com/office/drawing/2014/main" id="{529C89A4-E605-45C6-A881-590D8D4EF01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8614" name="Rectangle 6">
            <a:extLst>
              <a:ext uri="{FF2B5EF4-FFF2-40B4-BE49-F238E27FC236}">
                <a16:creationId xmlns:a16="http://schemas.microsoft.com/office/drawing/2014/main" id="{10BF986C-C684-483A-A7A1-7148DD78187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8615" name="Rectangle 7">
            <a:extLst>
              <a:ext uri="{FF2B5EF4-FFF2-40B4-BE49-F238E27FC236}">
                <a16:creationId xmlns:a16="http://schemas.microsoft.com/office/drawing/2014/main" id="{81A7922B-F4EA-4ED6-81AB-9DA362DB59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 b="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256EB6FA-537F-4785-927B-1AC8015604E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>
            <a:extLst>
              <a:ext uri="{FF2B5EF4-FFF2-40B4-BE49-F238E27FC236}">
                <a16:creationId xmlns:a16="http://schemas.microsoft.com/office/drawing/2014/main" id="{98E0A518-5D54-4A5F-ADC9-F9C29B64BE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备注占位符 2">
            <a:extLst>
              <a:ext uri="{FF2B5EF4-FFF2-40B4-BE49-F238E27FC236}">
                <a16:creationId xmlns:a16="http://schemas.microsoft.com/office/drawing/2014/main" id="{28A53C39-7799-48A3-9895-914D91EB5F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172" name="灯片编号占位符 3">
            <a:extLst>
              <a:ext uri="{FF2B5EF4-FFF2-40B4-BE49-F238E27FC236}">
                <a16:creationId xmlns:a16="http://schemas.microsoft.com/office/drawing/2014/main" id="{5DCD6CB7-B201-451E-91A4-D46808C254B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BC430CF5-A485-4E35-A802-B786BCEFA7BD}" type="slidenum">
              <a:rPr kumimoji="0" lang="en-US" altLang="zh-CN" sz="1200" b="0" smtClean="0">
                <a:ea typeface="宋体" panose="02010600030101010101" pitchFamily="2" charset="-122"/>
              </a:rPr>
              <a:pPr/>
              <a:t>1</a:t>
            </a:fld>
            <a:endParaRPr kumimoji="0" lang="en-US" altLang="zh-CN" sz="1200" b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>
            <a:extLst>
              <a:ext uri="{FF2B5EF4-FFF2-40B4-BE49-F238E27FC236}">
                <a16:creationId xmlns:a16="http://schemas.microsoft.com/office/drawing/2014/main" id="{1152C321-C5FB-4A6A-9047-502564A9151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7" name="备注占位符 2">
            <a:extLst>
              <a:ext uri="{FF2B5EF4-FFF2-40B4-BE49-F238E27FC236}">
                <a16:creationId xmlns:a16="http://schemas.microsoft.com/office/drawing/2014/main" id="{90D4C8FD-9285-403D-AF19-E23A65CAA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1268" name="灯片编号占位符 3">
            <a:extLst>
              <a:ext uri="{FF2B5EF4-FFF2-40B4-BE49-F238E27FC236}">
                <a16:creationId xmlns:a16="http://schemas.microsoft.com/office/drawing/2014/main" id="{5B71BEAB-A2CD-4BB6-96B1-1727DEAEA9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2AB3C5A6-4368-45C0-A0BF-99C97B64CFB7}" type="slidenum">
              <a:rPr kumimoji="0" lang="en-US" altLang="zh-CN" sz="1200" b="0" smtClean="0">
                <a:ea typeface="宋体" panose="02010600030101010101" pitchFamily="2" charset="-122"/>
              </a:rPr>
              <a:pPr/>
              <a:t>2</a:t>
            </a:fld>
            <a:endParaRPr kumimoji="0" lang="en-US" altLang="zh-CN" sz="1200" b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672615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602297"/>
      </p:ext>
    </p:extLst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705908"/>
      </p:ext>
    </p:extLst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85A9FC-6500-4274-AFCC-D15903F2F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0CC9DAE-6DC6-4C9C-AB80-D2CB841FFF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C27D31-EFBD-4CE2-A461-85C94F25B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7F0190-1D40-4B32-A254-845B92103292}" type="datetimeFigureOut">
              <a:rPr lang="zh-CN" altLang="en-US"/>
              <a:pPr>
                <a:defRPr/>
              </a:pPr>
              <a:t>2022/9/1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EBE443-89CE-424E-80F7-DBE8CE984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7C75F0-913F-4B71-B4D8-66EF622D4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543F1A-7163-4537-990D-914D9F99BC0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055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7">
            <a:extLst>
              <a:ext uri="{FF2B5EF4-FFF2-40B4-BE49-F238E27FC236}">
                <a16:creationId xmlns:a16="http://schemas.microsoft.com/office/drawing/2014/main" id="{71F09561-8404-4E84-9AD2-777A7B6CE9C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12800" y="838200"/>
            <a:ext cx="6705600" cy="20574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defRPr/>
            </a:pPr>
            <a:endParaRPr lang="zh-CN" altLang="zh-CN" b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27" name="Line 12">
            <a:extLst>
              <a:ext uri="{FF2B5EF4-FFF2-40B4-BE49-F238E27FC236}">
                <a16:creationId xmlns:a16="http://schemas.microsoft.com/office/drawing/2014/main" id="{C28983BB-9099-49AA-9365-B897EC73763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3276600"/>
            <a:ext cx="11074400" cy="0"/>
          </a:xfrm>
          <a:prstGeom prst="line">
            <a:avLst/>
          </a:prstGeom>
          <a:noFill/>
          <a:ln w="508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028" name="图片 2">
            <a:extLst>
              <a:ext uri="{FF2B5EF4-FFF2-40B4-BE49-F238E27FC236}">
                <a16:creationId xmlns:a16="http://schemas.microsoft.com/office/drawing/2014/main" id="{E39638BA-EE29-46AE-BB6F-A085E76099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Text Box 22">
            <a:extLst>
              <a:ext uri="{FF2B5EF4-FFF2-40B4-BE49-F238E27FC236}">
                <a16:creationId xmlns:a16="http://schemas.microsoft.com/office/drawing/2014/main" id="{FA7A035F-2711-46CF-88FF-DB3FF670122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146800" y="6626225"/>
            <a:ext cx="59055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defRPr/>
            </a:pPr>
            <a:fld id="{B3DE2B8B-CBEB-45D6-B4A5-0196A2D0679C}" type="slidenum">
              <a:rPr lang="en-US" altLang="zh-CN" sz="1200" smtClean="0">
                <a:solidFill>
                  <a:schemeClr val="bg1"/>
                </a:solidFill>
                <a:latin typeface="Times New Roman" panose="02020603050405020304" pitchFamily="18" charset="0"/>
              </a:rPr>
              <a:pPr>
                <a:spcBef>
                  <a:spcPct val="50000"/>
                </a:spcBef>
                <a:defRPr/>
              </a:pPr>
              <a:t>‹#›</a:t>
            </a:fld>
            <a:endParaRPr lang="en-US" altLang="zh-CN" sz="120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0" name="图片 9" descr="羽毛1">
            <a:extLst>
              <a:ext uri="{FF2B5EF4-FFF2-40B4-BE49-F238E27FC236}">
                <a16:creationId xmlns:a16="http://schemas.microsoft.com/office/drawing/2014/main" id="{51DCF6E3-8C1F-4392-ABB4-5A1E400DEBD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06"/>
          <a:stretch>
            <a:fillRect/>
          </a:stretch>
        </p:blipFill>
        <p:spPr bwMode="auto">
          <a:xfrm>
            <a:off x="-11113" y="5408613"/>
            <a:ext cx="12214226" cy="1455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52" name="直接连接符 10">
            <a:extLst>
              <a:ext uri="{FF2B5EF4-FFF2-40B4-BE49-F238E27FC236}">
                <a16:creationId xmlns:a16="http://schemas.microsoft.com/office/drawing/2014/main" id="{018676A3-1D4A-4BAF-ACB3-66ABC6EA702E}"/>
              </a:ext>
            </a:extLst>
          </p:cNvPr>
          <p:cNvCxnSpPr>
            <a:cxnSpLocks noChangeShapeType="1"/>
          </p:cNvCxnSpPr>
          <p:nvPr userDrawn="1"/>
        </p:nvCxnSpPr>
        <p:spPr bwMode="auto">
          <a:xfrm>
            <a:off x="-11113" y="838200"/>
            <a:ext cx="12192001" cy="0"/>
          </a:xfrm>
          <a:prstGeom prst="line">
            <a:avLst/>
          </a:prstGeom>
          <a:noFill/>
          <a:ln w="9525" algn="ctr">
            <a:solidFill>
              <a:srgbClr val="0000FF"/>
            </a:solidFill>
            <a:round/>
            <a:headEnd/>
            <a:tailEnd/>
          </a:ln>
          <a:effectLst>
            <a:prstShdw prst="shdw17" dist="17961" dir="2700000">
              <a:srgbClr val="000099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</p:sldLayoutIdLst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sz="28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id="{8D0643BD-5F76-48E6-A0C9-6813D0E58A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5" name="文本占位符 2">
            <a:extLst>
              <a:ext uri="{FF2B5EF4-FFF2-40B4-BE49-F238E27FC236}">
                <a16:creationId xmlns:a16="http://schemas.microsoft.com/office/drawing/2014/main" id="{EDCCA9EE-FBC4-433E-9841-DAD898F806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40D55B-A85F-4D93-9691-28B082018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0D02D84-013E-4444-BA3A-294B1021DAD0}" type="datetimeFigureOut">
              <a:rPr lang="zh-CN" altLang="en-US"/>
              <a:pPr>
                <a:defRPr/>
              </a:pPr>
              <a:t>2022/9/1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E0569B-5719-4596-A881-9C8C20C4D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AC1240-0F63-430E-B718-E39A94E4F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134AFE1-963C-4EB9-8E2D-384CAB5A629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notesSlide" Target="../notesSlides/notesSlide2.xml"/><Relationship Id="rId7" Type="http://schemas.openxmlformats.org/officeDocument/2006/relationships/diagramQuickStyle" Target="../diagrams/quickStyle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941A8B90-D877-42E8-AF22-B241A670D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1600200"/>
            <a:ext cx="7543800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lnSpc>
                <a:spcPct val="20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Python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语言程序设计（第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版）</a:t>
            </a:r>
            <a:endParaRPr lang="en-US" altLang="zh-CN" sz="4000" dirty="0">
              <a:solidFill>
                <a:schemeClr val="accent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ctr" eaLnBrk="1" hangingPunct="1">
              <a:lnSpc>
                <a:spcPct val="20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清华大学出版社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TextBox 1"/>
          <p:cNvSpPr txBox="1">
            <a:spLocks noChangeArrowheads="1"/>
          </p:cNvSpPr>
          <p:nvPr/>
        </p:nvSpPr>
        <p:spPr bwMode="auto">
          <a:xfrm>
            <a:off x="304800" y="914400"/>
            <a:ext cx="4800599" cy="445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/>
              <a:t>【例</a:t>
            </a:r>
            <a:r>
              <a:rPr lang="en-US" altLang="zh-CN" dirty="0"/>
              <a:t>12.5</a:t>
            </a:r>
            <a:r>
              <a:rPr lang="zh-CN" altLang="zh-CN" dirty="0"/>
              <a:t>】用户从键盘输入两个整数，第一个数是要猜的数n（n&lt;10），第二个数作为随机种子，随机生成一个1~10的整数，如果该数不等于n，则再次生成随机数，如此循环，直至猜中数n，输出“N times to got it”，其中N为猜测的次数。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508000" y="152400"/>
            <a:ext cx="3911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12.1 </a:t>
            </a:r>
            <a:r>
              <a:rPr b="1" kern="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random库</a:t>
            </a:r>
            <a:endParaRPr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424A21E6-98CE-4A48-90E5-64CEBD90E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005952"/>
              </p:ext>
            </p:extLst>
          </p:nvPr>
        </p:nvGraphicFramePr>
        <p:xfrm>
          <a:off x="6084277" y="914400"/>
          <a:ext cx="5117123" cy="594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7123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</a:tblGrid>
              <a:tr h="419205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14" marB="45714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3966432"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from random import *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n=int(input("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请输入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的值（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1~10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）：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m=int(input("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请输入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的值：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count=1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seed(m)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b=int(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randint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(1,10))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while True: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if b==n: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break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count=count+1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b=int(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randint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(1,10))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print("{} times to got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it".format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(count)) </a:t>
                      </a:r>
                      <a:endParaRPr lang="zh-CN" altLang="en-US" sz="20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14" marB="45714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419205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14" marB="4571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11387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n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的值（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1~10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）：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8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m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的值：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6 times to got it</a:t>
                      </a:r>
                    </a:p>
                  </a:txBody>
                  <a:tcPr marT="45714" marB="45714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609600" y="990600"/>
            <a:ext cx="2590800" cy="500061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</a:t>
            </a:r>
            <a:r>
              <a:rPr lang="zh-CN" altLang="en-US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设置画布</a:t>
            </a:r>
            <a:endParaRPr lang="en-US" altLang="zh-CN" sz="2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622300" y="1371600"/>
            <a:ext cx="11235267" cy="23193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（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1</a:t>
            </a:r>
            <a:r>
              <a:rPr lang="zh-CN" altLang="en-US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）</a:t>
            </a:r>
            <a:r>
              <a:rPr lang="en-US" altLang="zh-CN" dirty="0" err="1">
                <a:solidFill>
                  <a:srgbClr val="FF0000"/>
                </a:solidFill>
              </a:rPr>
              <a:t>turtle.</a:t>
            </a:r>
            <a:r>
              <a:rPr lang="en-US" altLang="zh-CN" sz="2400" b="1" dirty="0" err="1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screensize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(</a:t>
            </a:r>
            <a:r>
              <a:rPr lang="en-US" altLang="zh-CN" sz="2400" b="1" dirty="0" err="1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canvwidth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, </a:t>
            </a:r>
            <a:r>
              <a:rPr lang="en-US" altLang="zh-CN" sz="2400" b="1" dirty="0" err="1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canvheight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, </a:t>
            </a:r>
            <a:r>
              <a:rPr lang="en-US" altLang="zh-CN" sz="2400" b="1" dirty="0" err="1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bg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  </a:t>
            </a:r>
            <a:r>
              <a:rPr lang="en-US" altLang="zh-CN" sz="2400" b="1" dirty="0" err="1">
                <a:latin typeface="Tahoma" pitchFamily="34" charset="0"/>
                <a:ea typeface="楷体_GB2312" pitchFamily="49" charset="-122"/>
              </a:rPr>
              <a:t>canvwidth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表示设置的画布宽度（单位像素）</a:t>
            </a:r>
            <a:endParaRPr lang="en-US" altLang="zh-CN" sz="2400" b="1" dirty="0">
              <a:latin typeface="Tahoma" pitchFamily="34" charset="0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  </a:t>
            </a:r>
            <a:r>
              <a:rPr lang="en-US" altLang="zh-CN" sz="2400" b="1" dirty="0" err="1">
                <a:latin typeface="Tahoma" pitchFamily="34" charset="0"/>
                <a:ea typeface="楷体_GB2312" pitchFamily="49" charset="-122"/>
              </a:rPr>
              <a:t>canvheight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表示设置的画布高度（单位像素）</a:t>
            </a:r>
            <a:endParaRPr lang="en-US" altLang="zh-CN" sz="2400" b="1" dirty="0">
              <a:latin typeface="Tahoma" pitchFamily="34" charset="0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  </a:t>
            </a:r>
            <a:r>
              <a:rPr lang="en-US" altLang="zh-CN" sz="2400" b="1" dirty="0" err="1">
                <a:latin typeface="Tahoma" pitchFamily="34" charset="0"/>
                <a:ea typeface="楷体_GB2312" pitchFamily="49" charset="-122"/>
              </a:rPr>
              <a:t>bg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表示设置的画布背景颜色</a:t>
            </a:r>
            <a:endParaRPr lang="en-US" sz="2400" b="1" dirty="0">
              <a:latin typeface="Tahoma" pitchFamily="34" charset="0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endParaRPr lang="zh-CN" altLang="zh-CN" sz="2400" b="1" dirty="0">
              <a:solidFill>
                <a:schemeClr val="tx2"/>
              </a:solidFill>
              <a:latin typeface="Tahoma" pitchFamily="34" charset="0"/>
              <a:ea typeface="楷体_GB2312" pitchFamily="49" charset="-122"/>
            </a:endParaRP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622300" y="3690937"/>
            <a:ext cx="9586382" cy="1131848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</a:t>
            </a:r>
            <a:r>
              <a:rPr lang="en-US" altLang="zh-CN" sz="2400" b="1" dirty="0" err="1">
                <a:ea typeface="楷体_GB2312" pitchFamily="49" charset="-122"/>
              </a:rPr>
              <a:t>turtle.screensize</a:t>
            </a:r>
            <a:r>
              <a:rPr lang="en-US" altLang="zh-CN" sz="2400" b="1" dirty="0">
                <a:ea typeface="楷体_GB2312" pitchFamily="49" charset="-122"/>
              </a:rPr>
              <a:t>(800,600, "blue") </a:t>
            </a:r>
          </a:p>
          <a:p>
            <a:pPr eaLnBrk="1" hangingPunct="1">
              <a:lnSpc>
                <a:spcPct val="150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</a:t>
            </a:r>
            <a:r>
              <a:rPr lang="en-US" altLang="zh-CN" sz="2400" b="1" dirty="0" err="1">
                <a:ea typeface="楷体_GB2312" pitchFamily="49" charset="-122"/>
              </a:rPr>
              <a:t>turtle.screensize</a:t>
            </a:r>
            <a:r>
              <a:rPr lang="en-US" altLang="zh-CN" sz="2400" b="1" dirty="0">
                <a:ea typeface="楷体_GB2312" pitchFamily="49" charset="-122"/>
              </a:rPr>
              <a:t>() 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406400" y="2286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478367" y="914400"/>
            <a:ext cx="9199034" cy="28813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50000"/>
              </a:lnSpc>
              <a:defRPr>
                <a:solidFill>
                  <a:srgbClr val="FF0000"/>
                </a:solidFill>
                <a:latin typeface="Tahoma" pitchFamily="34" charset="0"/>
              </a:defRPr>
            </a:lvl1pPr>
          </a:lstStyle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/>
              <a:t>setup(width, height, </a:t>
            </a:r>
            <a:r>
              <a:rPr lang="en-US" altLang="zh-CN" dirty="0" err="1"/>
              <a:t>startx</a:t>
            </a:r>
            <a:r>
              <a:rPr lang="en-US" altLang="zh-CN" dirty="0"/>
              <a:t>, </a:t>
            </a:r>
            <a:r>
              <a:rPr lang="en-US" altLang="zh-CN" dirty="0" err="1"/>
              <a:t>starty</a:t>
            </a:r>
            <a:r>
              <a:rPr lang="en-US" altLang="zh-CN" dirty="0"/>
              <a:t>) 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width</a:t>
            </a:r>
            <a:r>
              <a:rPr lang="zh-CN" altLang="en-US" dirty="0">
                <a:solidFill>
                  <a:schemeClr val="tx1"/>
                </a:solidFill>
              </a:rPr>
              <a:t>表示画布宽度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height</a:t>
            </a:r>
            <a:r>
              <a:rPr lang="zh-CN" altLang="en-US" dirty="0">
                <a:solidFill>
                  <a:schemeClr val="tx1"/>
                </a:solidFill>
              </a:rPr>
              <a:t>表示画布高度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 err="1">
                <a:solidFill>
                  <a:schemeClr val="tx1"/>
                </a:solidFill>
              </a:rPr>
              <a:t>startx</a:t>
            </a:r>
            <a:r>
              <a:rPr lang="zh-CN" altLang="en-US" dirty="0">
                <a:solidFill>
                  <a:schemeClr val="tx1"/>
                </a:solidFill>
              </a:rPr>
              <a:t>表示画布左侧与屏幕左侧的像素距离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 err="1">
                <a:solidFill>
                  <a:schemeClr val="tx1"/>
                </a:solidFill>
              </a:rPr>
              <a:t>starty</a:t>
            </a:r>
            <a:r>
              <a:rPr lang="zh-CN" altLang="en-US" dirty="0">
                <a:solidFill>
                  <a:schemeClr val="tx1"/>
                </a:solidFill>
              </a:rPr>
              <a:t>表示画布顶部与屏幕顶部的像素距离。</a:t>
            </a: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384583" y="3923690"/>
            <a:ext cx="9445218" cy="1131848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/>
              <a:t>&gt;&gt;&gt;turtle.setup(width=0.6,height=0.6)</a:t>
            </a:r>
          </a:p>
          <a:p>
            <a:pPr eaLnBrk="1" hangingPunct="1">
              <a:lnSpc>
                <a:spcPct val="150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/>
              <a:t>&gt;&gt;&gt;turtle.setup(width=800,height=800, startx=100, starty=100) 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406400" y="2286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685800" y="960437"/>
            <a:ext cx="34290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</a:t>
            </a:r>
            <a:r>
              <a:rPr lang="zh-CN" altLang="en-US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画笔及绘制函数</a:t>
            </a:r>
            <a:endParaRPr lang="en-US" altLang="zh-CN" sz="2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622300" y="1712913"/>
            <a:ext cx="11235267" cy="3240087"/>
          </a:xfrm>
          <a:prstGeom prst="rect">
            <a:avLst/>
          </a:prstGeom>
          <a:noFill/>
          <a:ln w="2857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2400" b="1" dirty="0"/>
              <a:t>控制小海龟绘图有很多函数，这些函数可以划分为</a:t>
            </a:r>
            <a:r>
              <a:rPr lang="en-US" altLang="zh-CN" sz="2400" b="1" dirty="0"/>
              <a:t>4</a:t>
            </a:r>
            <a:r>
              <a:rPr lang="zh-CN" altLang="en-US" sz="2400" b="1" dirty="0"/>
              <a:t>种：</a:t>
            </a:r>
          </a:p>
          <a:p>
            <a:pPr marL="342900" indent="-342900">
              <a:lnSpc>
                <a:spcPct val="150000"/>
              </a:lnSpc>
              <a:buClr>
                <a:srgbClr val="0000FF"/>
              </a:buClr>
              <a:buFont typeface="Wingdings" pitchFamily="2" charset="2"/>
              <a:buChar char="p"/>
              <a:defRPr/>
            </a:pPr>
            <a:r>
              <a:rPr lang="zh-CN" altLang="en-US" sz="2400" b="1" dirty="0"/>
              <a:t>画笔运动函数</a:t>
            </a:r>
          </a:p>
          <a:p>
            <a:pPr marL="342900" indent="-342900">
              <a:lnSpc>
                <a:spcPct val="150000"/>
              </a:lnSpc>
              <a:buClr>
                <a:srgbClr val="0000FF"/>
              </a:buClr>
              <a:buFont typeface="Wingdings" pitchFamily="2" charset="2"/>
              <a:buChar char="p"/>
              <a:defRPr/>
            </a:pPr>
            <a:r>
              <a:rPr lang="zh-CN" altLang="en-US" sz="2400" b="1" dirty="0"/>
              <a:t>画笔控制函数</a:t>
            </a:r>
          </a:p>
          <a:p>
            <a:pPr marL="342900" indent="-342900">
              <a:lnSpc>
                <a:spcPct val="150000"/>
              </a:lnSpc>
              <a:buClr>
                <a:srgbClr val="0000FF"/>
              </a:buClr>
              <a:buFont typeface="Wingdings" pitchFamily="2" charset="2"/>
              <a:buChar char="p"/>
              <a:defRPr/>
            </a:pPr>
            <a:r>
              <a:rPr lang="zh-CN" altLang="en-US" sz="2400" b="1" dirty="0"/>
              <a:t>全局控制函数</a:t>
            </a:r>
          </a:p>
          <a:p>
            <a:pPr marL="342900" indent="-342900">
              <a:lnSpc>
                <a:spcPct val="150000"/>
              </a:lnSpc>
              <a:buClr>
                <a:srgbClr val="0000FF"/>
              </a:buClr>
              <a:buFont typeface="Wingdings" pitchFamily="2" charset="2"/>
              <a:buChar char="p"/>
              <a:defRPr/>
            </a:pPr>
            <a:r>
              <a:rPr lang="zh-CN" altLang="en-US" sz="2400" b="1" dirty="0"/>
              <a:t>其他函数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406400" y="2286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52400" y="914400"/>
            <a:ext cx="2743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n"/>
              <a:defRPr/>
            </a:pPr>
            <a:r>
              <a:rPr lang="zh-CN" altLang="en-US" sz="2400" b="1" kern="0" dirty="0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画笔运动函数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4274547"/>
              </p:ext>
            </p:extLst>
          </p:nvPr>
        </p:nvGraphicFramePr>
        <p:xfrm>
          <a:off x="239185" y="1447800"/>
          <a:ext cx="11800415" cy="5410196"/>
        </p:xfrm>
        <a:graphic>
          <a:graphicData uri="http://schemas.openxmlformats.org/drawingml/2006/table">
            <a:tbl>
              <a:tblPr firstRow="1" firstCol="1" bandRow="1"/>
              <a:tblGrid>
                <a:gridCol w="41591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412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25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函数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功能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58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b="1" kern="100" dirty="0" err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turtle.home</a:t>
                      </a:r>
                      <a:r>
                        <a:rPr lang="en-US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()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将</a:t>
                      </a:r>
                      <a:r>
                        <a:rPr lang="en-US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turtle</a:t>
                      </a:r>
                      <a:r>
                        <a:rPr lang="zh-CN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移动到起点（</a:t>
                      </a:r>
                      <a:r>
                        <a:rPr lang="en-US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0,0</a:t>
                      </a:r>
                      <a:r>
                        <a:rPr lang="zh-CN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）和向东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turtle.forward(distance)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向当前画笔方向移动</a:t>
                      </a: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distance</a:t>
                      </a: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像素长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2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turtle.backward(distance)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向当前画笔相反方向移动</a:t>
                      </a: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distance</a:t>
                      </a: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像素长度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2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turtle.right(degree)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顺时针移动</a:t>
                      </a: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degree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2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turtle.left(degree)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逆时针移动</a:t>
                      </a: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degree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2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turtle.pendown()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移动时绘制图形，缺省时也为绘制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43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turtle.penup()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移动时不绘制图形，提起笔，用于另起一个地方绘制时用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2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turtle.goto(x,y)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将画笔移动到坐标为</a:t>
                      </a: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x,y</a:t>
                      </a: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的位置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0517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turtle.speed(speed)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画笔绘制的速度</a:t>
                      </a: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speed</a:t>
                      </a: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取值为</a:t>
                      </a: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[0,10]</a:t>
                      </a: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的整数，数字越大绘制速度越快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2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turtle.setheading(angle)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改变画笔绘制方向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8476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turtle.circle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(</a:t>
                      </a:r>
                      <a:r>
                        <a:rPr lang="en-US" sz="2000" b="1" dirty="0" err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radius,extent,steps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)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绘制一个指定半径、弧度范围、阶数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(</a:t>
                      </a: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正多边形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)</a:t>
                      </a: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的弧形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2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turtle.dot(</a:t>
                      </a:r>
                      <a:r>
                        <a:rPr lang="en-US" sz="2000" b="1" dirty="0" err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diameter,color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)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绘制一个指定直径和颜色的圆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6" name="标题 1"/>
          <p:cNvSpPr txBox="1"/>
          <p:nvPr/>
        </p:nvSpPr>
        <p:spPr>
          <a:xfrm>
            <a:off x="406400" y="2286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609600" y="914400"/>
            <a:ext cx="8229600" cy="100806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25000"/>
              </a:lnSpc>
            </a:pP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（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1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）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turtle.seth</a:t>
            </a:r>
            <a:r>
              <a:rPr lang="en-US" altLang="zh-CN" dirty="0">
                <a:solidFill>
                  <a:srgbClr val="FF0000"/>
                </a:solidFill>
              </a:rPr>
              <a:t>(angle)</a:t>
            </a:r>
            <a:endParaRPr lang="zh-CN" altLang="en-US" sz="2400" b="1" dirty="0">
              <a:solidFill>
                <a:srgbClr val="FF0000"/>
              </a:solidFill>
              <a:latin typeface="Tahoma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   功能：按照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angle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角度逆时针改变海龟的行进方向</a:t>
            </a: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948266" y="2019849"/>
            <a:ext cx="6671733" cy="494751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 </a:t>
            </a:r>
            <a:r>
              <a:rPr lang="en-US" altLang="zh-CN" sz="2400" b="1" dirty="0" err="1">
                <a:ea typeface="楷体_GB2312" pitchFamily="49" charset="-122"/>
              </a:rPr>
              <a:t>turtle.setheading</a:t>
            </a:r>
            <a:r>
              <a:rPr lang="en-US" altLang="zh-CN" sz="2400" b="1" dirty="0">
                <a:ea typeface="楷体_GB2312" pitchFamily="49" charset="-122"/>
              </a:rPr>
              <a:t>(30)</a:t>
            </a:r>
            <a:endParaRPr lang="fr-FR" altLang="zh-CN" sz="2400" b="1" dirty="0">
              <a:ea typeface="楷体_GB2312" pitchFamily="49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406400" y="2286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Text Box 45">
            <a:extLst>
              <a:ext uri="{FF2B5EF4-FFF2-40B4-BE49-F238E27FC236}">
                <a16:creationId xmlns:a16="http://schemas.microsoft.com/office/drawing/2014/main" id="{D7EDE97E-DD3A-4075-BF96-734322CA43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4051" y="2667000"/>
            <a:ext cx="9556749" cy="10668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25000"/>
              </a:lnSpc>
            </a:pP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（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2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）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turtle.circle</a:t>
            </a:r>
            <a:r>
              <a:rPr lang="zh-CN" altLang="zh-CN" dirty="0">
                <a:solidFill>
                  <a:srgbClr val="FF0000"/>
                </a:solidFill>
              </a:rPr>
              <a:t>（</a:t>
            </a:r>
            <a:r>
              <a:rPr lang="en-US" altLang="zh-CN" dirty="0">
                <a:solidFill>
                  <a:srgbClr val="FF0000"/>
                </a:solidFill>
              </a:rPr>
              <a:t>radius, extent, steps</a:t>
            </a:r>
            <a:r>
              <a:rPr lang="zh-CN" altLang="zh-CN" dirty="0">
                <a:solidFill>
                  <a:srgbClr val="FF0000"/>
                </a:solidFill>
              </a:rPr>
              <a:t>）</a:t>
            </a:r>
            <a:endParaRPr lang="en-US" altLang="zh-CN" sz="2400" b="1" dirty="0">
              <a:solidFill>
                <a:srgbClr val="FF0000"/>
              </a:solidFill>
              <a:latin typeface="Tahoma" pitchFamily="34" charset="0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   radius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表示半径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;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   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extent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表示绘制弧形的角度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;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   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steps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表示阶数</a:t>
            </a:r>
          </a:p>
        </p:txBody>
      </p:sp>
      <p:sp>
        <p:nvSpPr>
          <p:cNvPr id="9" name="Rectangle 35">
            <a:extLst>
              <a:ext uri="{FF2B5EF4-FFF2-40B4-BE49-F238E27FC236}">
                <a16:creationId xmlns:a16="http://schemas.microsoft.com/office/drawing/2014/main" id="{DF5ED705-9DFD-4466-A648-15281E0AD4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877" y="3843337"/>
            <a:ext cx="6715124" cy="1643063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 </a:t>
            </a:r>
            <a:r>
              <a:rPr lang="en-US" altLang="zh-CN" sz="2400" b="1" dirty="0" err="1">
                <a:ea typeface="楷体_GB2312" pitchFamily="49" charset="-122"/>
              </a:rPr>
              <a:t>turtle.circle</a:t>
            </a:r>
            <a:r>
              <a:rPr lang="en-US" altLang="zh-CN" sz="2400" b="1" dirty="0">
                <a:ea typeface="楷体_GB2312" pitchFamily="49" charset="-122"/>
              </a:rPr>
              <a:t>(50)        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</a:t>
            </a:r>
            <a:r>
              <a:rPr lang="en-US" altLang="zh-CN" sz="2400" b="1" dirty="0" err="1">
                <a:ea typeface="楷体_GB2312" pitchFamily="49" charset="-122"/>
              </a:rPr>
              <a:t>turtle.circle</a:t>
            </a:r>
            <a:r>
              <a:rPr lang="en-US" altLang="zh-CN" sz="2400" b="1" dirty="0">
                <a:ea typeface="楷体_GB2312" pitchFamily="49" charset="-122"/>
              </a:rPr>
              <a:t>(50,180)     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 </a:t>
            </a:r>
            <a:r>
              <a:rPr lang="en-US" altLang="zh-CN" sz="2400" b="1" dirty="0" err="1">
                <a:ea typeface="楷体_GB2312" pitchFamily="49" charset="-122"/>
              </a:rPr>
              <a:t>turtle.circle</a:t>
            </a:r>
            <a:r>
              <a:rPr lang="en-US" altLang="zh-CN" sz="2400" b="1" dirty="0">
                <a:ea typeface="楷体_GB2312" pitchFamily="49" charset="-122"/>
              </a:rPr>
              <a:t>(50,steps=4) 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8" grpId="0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381000" y="914400"/>
            <a:ext cx="3388783" cy="563563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342900" indent="-342900" algn="ctr" eaLnBrk="1" hangingPunct="1">
              <a:buFont typeface="Wingdings" panose="05000000000000000000" pitchFamily="2" charset="2"/>
              <a:buChar char="n"/>
              <a:defRPr kern="0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algn="ctr" eaLnBrk="1" hangingPunct="1"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eaLnBrk="1" hangingPunct="1"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eaLnBrk="1" hangingPunct="1"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eaLnBrk="1" hangingPunct="1"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r>
              <a:rPr lang="zh-CN" altLang="en-US" dirty="0">
                <a:sym typeface="+mn-ea"/>
              </a:rPr>
              <a:t>画笔控制函数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9185" y="1557339"/>
          <a:ext cx="11713301" cy="4211998"/>
        </p:xfrm>
        <a:graphic>
          <a:graphicData uri="http://schemas.openxmlformats.org/drawingml/2006/table">
            <a:tbl>
              <a:tblPr firstRow="1" firstCol="1" bandRow="1"/>
              <a:tblGrid>
                <a:gridCol w="41284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848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723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函数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功能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72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turtle.pensize</a:t>
                      </a:r>
                      <a:r>
                        <a:rPr lang="en-US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(width)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设置绘制图形时画笔的宽度</a:t>
                      </a:r>
                      <a:endParaRPr lang="zh-CN" sz="200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72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turtle.pencolor</a:t>
                      </a:r>
                      <a:r>
                        <a:rPr lang="en-US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(color)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设置画笔颜色，</a:t>
                      </a:r>
                      <a:r>
                        <a:rPr lang="en-US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color</a:t>
                      </a: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为颜色字符串或者</a:t>
                      </a:r>
                      <a:r>
                        <a:rPr lang="en-US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RGB</a:t>
                      </a: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值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72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turtle.fillcolor(colorstring)</a:t>
                      </a:r>
                      <a:endParaRPr lang="zh-CN" sz="200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设置绘制图形的填充颜色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72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turtle.color(color1, color2)</a:t>
                      </a:r>
                      <a:endParaRPr lang="zh-CN" sz="200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同时设置</a:t>
                      </a:r>
                      <a:r>
                        <a:rPr lang="en-US" sz="2000" dirty="0" err="1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pencolor</a:t>
                      </a:r>
                      <a:r>
                        <a:rPr lang="en-US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=color1, </a:t>
                      </a:r>
                      <a:r>
                        <a:rPr lang="en-US" sz="2000" dirty="0" err="1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fillcolor</a:t>
                      </a:r>
                      <a:r>
                        <a:rPr lang="en-US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=color2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72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turtle.filling()</a:t>
                      </a:r>
                      <a:endParaRPr lang="zh-CN" sz="200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返回当前是否在填充状态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72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turtle.begin_fill()</a:t>
                      </a:r>
                      <a:endParaRPr lang="zh-CN" sz="200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准备开始填充图形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4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turtle.end_fill()</a:t>
                      </a:r>
                      <a:endParaRPr lang="zh-CN" sz="200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填充完成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723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turtle.hideturtle()</a:t>
                      </a:r>
                      <a:endParaRPr lang="zh-CN" sz="200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隐藏画笔的箭头形状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915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turtle.showturtle</a:t>
                      </a:r>
                      <a:r>
                        <a:rPr lang="en-US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()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2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显示画笔的箭头形状</a:t>
                      </a:r>
                      <a:endParaRPr lang="zh-CN" sz="2000" dirty="0">
                        <a:solidFill>
                          <a:schemeClr val="tx2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标题 1"/>
          <p:cNvSpPr txBox="1"/>
          <p:nvPr/>
        </p:nvSpPr>
        <p:spPr>
          <a:xfrm>
            <a:off x="406400" y="2286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479425" y="1135856"/>
            <a:ext cx="9655175" cy="108108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solidFill>
                  <a:srgbClr val="FF0000"/>
                </a:solidFill>
              </a:defRPr>
            </a:lvl1pPr>
          </a:lstStyle>
          <a:p>
            <a:r>
              <a:rPr lang="en-US" altLang="zh-CN" dirty="0"/>
              <a:t>turtle. </a:t>
            </a:r>
            <a:r>
              <a:rPr lang="en-US" altLang="zh-CN" dirty="0" err="1"/>
              <a:t>pencolor</a:t>
            </a:r>
            <a:r>
              <a:rPr lang="en-US" altLang="zh-CN" dirty="0"/>
              <a:t>()</a:t>
            </a:r>
            <a:r>
              <a:rPr lang="zh-CN" altLang="en-US" dirty="0"/>
              <a:t> </a:t>
            </a:r>
            <a:r>
              <a:rPr lang="zh-CN" altLang="en-US" dirty="0">
                <a:solidFill>
                  <a:schemeClr val="tx1"/>
                </a:solidFill>
              </a:rPr>
              <a:t>：返回当前画笔颜色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/>
              <a:t>turtle. </a:t>
            </a:r>
            <a:r>
              <a:rPr lang="en-US" altLang="zh-CN" dirty="0" err="1"/>
              <a:t>pencolor</a:t>
            </a:r>
            <a:r>
              <a:rPr lang="en-US" altLang="zh-CN" dirty="0"/>
              <a:t>(color)</a:t>
            </a:r>
            <a:r>
              <a:rPr lang="zh-CN" altLang="en-US" dirty="0">
                <a:solidFill>
                  <a:schemeClr val="tx1"/>
                </a:solidFill>
              </a:rPr>
              <a:t>：参数</a:t>
            </a:r>
            <a:r>
              <a:rPr lang="en-US" altLang="zh-CN" dirty="0">
                <a:solidFill>
                  <a:schemeClr val="tx1"/>
                </a:solidFill>
              </a:rPr>
              <a:t>color</a:t>
            </a:r>
            <a:r>
              <a:rPr lang="zh-CN" altLang="en-US" dirty="0">
                <a:solidFill>
                  <a:schemeClr val="tx1"/>
                </a:solidFill>
              </a:rPr>
              <a:t>为颜色字符串或者</a:t>
            </a:r>
            <a:r>
              <a:rPr lang="en-US" altLang="zh-CN" dirty="0">
                <a:solidFill>
                  <a:schemeClr val="tx1"/>
                </a:solidFill>
              </a:rPr>
              <a:t>RGB</a:t>
            </a:r>
            <a:r>
              <a:rPr lang="zh-CN" altLang="en-US" dirty="0">
                <a:solidFill>
                  <a:schemeClr val="tx1"/>
                </a:solidFill>
              </a:rPr>
              <a:t>值</a:t>
            </a: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527051" y="2374475"/>
            <a:ext cx="9607549" cy="2197525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 </a:t>
            </a:r>
            <a:r>
              <a:rPr lang="en-US" altLang="zh-CN" sz="2400" b="1" dirty="0" err="1">
                <a:ea typeface="楷体_GB2312" pitchFamily="49" charset="-122"/>
              </a:rPr>
              <a:t>turtle.pencolor</a:t>
            </a:r>
            <a:r>
              <a:rPr lang="en-US" altLang="zh-CN" sz="2400" b="1" dirty="0">
                <a:ea typeface="楷体_GB2312" pitchFamily="49" charset="-122"/>
              </a:rPr>
              <a:t>()        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'black'                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</a:t>
            </a:r>
            <a:r>
              <a:rPr lang="en-US" altLang="zh-CN" sz="2400" b="1" dirty="0" err="1">
                <a:ea typeface="楷体_GB2312" pitchFamily="49" charset="-122"/>
              </a:rPr>
              <a:t>turtle.pencolor</a:t>
            </a:r>
            <a:r>
              <a:rPr lang="en-US" altLang="zh-CN" sz="2400" b="1" dirty="0">
                <a:ea typeface="楷体_GB2312" pitchFamily="49" charset="-122"/>
              </a:rPr>
              <a:t>("grey")   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</a:t>
            </a:r>
            <a:r>
              <a:rPr lang="en-US" altLang="zh-CN" sz="2400" b="1" dirty="0" err="1">
                <a:ea typeface="楷体_GB2312" pitchFamily="49" charset="-122"/>
              </a:rPr>
              <a:t>turtle.pencolor</a:t>
            </a:r>
            <a:r>
              <a:rPr lang="en-US" altLang="zh-CN" sz="2400" b="1" dirty="0">
                <a:ea typeface="楷体_GB2312" pitchFamily="49" charset="-122"/>
              </a:rPr>
              <a:t>((255,0,0)) 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406400" y="2286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381000" y="914400"/>
            <a:ext cx="3312583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n"/>
              <a:defRPr/>
            </a:pPr>
            <a:r>
              <a:rPr lang="zh-CN" altLang="en-US" sz="2400" b="1" kern="0" dirty="0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全局控制函数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1567284"/>
              </p:ext>
            </p:extLst>
          </p:nvPr>
        </p:nvGraphicFramePr>
        <p:xfrm>
          <a:off x="239185" y="1371601"/>
          <a:ext cx="11713301" cy="3352797"/>
        </p:xfrm>
        <a:graphic>
          <a:graphicData uri="http://schemas.openxmlformats.org/drawingml/2006/table">
            <a:tbl>
              <a:tblPr firstRow="1" firstCol="1" bandRow="1"/>
              <a:tblGrid>
                <a:gridCol w="42244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888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897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函数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功能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897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turtle.clear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()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清空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</a:t>
                      </a: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窗口，但是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</a:t>
                      </a: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的位置和状态不会改变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897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turtle.reset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()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清空窗口，重置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</a:t>
                      </a: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状态为起始状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897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turtle.undo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()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撤销上一个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</a:t>
                      </a: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动作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897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turtle.isvisible()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返回当前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</a:t>
                      </a: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是否可见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897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turtle.stamp()</a:t>
                      </a:r>
                      <a:endParaRPr lang="zh-CN" sz="2000" b="1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复制当前图形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897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turtle.write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(</a:t>
                      </a:r>
                      <a:r>
                        <a:rPr lang="en-US" sz="2000" b="1" dirty="0" err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s,font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宋体"/>
                        </a:rPr>
                        <a:t>)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写文本信息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标题 1"/>
          <p:cNvSpPr txBox="1"/>
          <p:nvPr/>
        </p:nvSpPr>
        <p:spPr>
          <a:xfrm>
            <a:off x="406400" y="2286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Text Box 45">
            <a:extLst>
              <a:ext uri="{FF2B5EF4-FFF2-40B4-BE49-F238E27FC236}">
                <a16:creationId xmlns:a16="http://schemas.microsoft.com/office/drawing/2014/main" id="{35177ECE-D3E3-4427-BC38-6155995159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569" y="4724400"/>
            <a:ext cx="10150231" cy="1048749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25000"/>
              </a:lnSpc>
            </a:pPr>
            <a:r>
              <a:rPr lang="en-US" altLang="zh-CN" dirty="0">
                <a:solidFill>
                  <a:srgbClr val="FF0000"/>
                </a:solidFill>
              </a:rPr>
              <a:t>turtle. 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write(</a:t>
            </a:r>
            <a:r>
              <a:rPr lang="en-US" altLang="zh-CN" sz="2400" b="1" dirty="0" err="1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s,font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)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：给画布写文本信息</a:t>
            </a:r>
            <a:endParaRPr lang="en-US" altLang="zh-CN" sz="2400" b="1" dirty="0">
              <a:latin typeface="Tahoma" pitchFamily="34" charset="0"/>
              <a:ea typeface="楷体_GB2312" pitchFamily="49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font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基本形式为：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  font=("font-</a:t>
            </a:r>
            <a:r>
              <a:rPr lang="en-US" altLang="zh-CN" sz="2400" b="1" dirty="0" err="1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ame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",font_size,"</a:t>
            </a:r>
            <a:r>
              <a:rPr lang="en-US" altLang="zh-CN" sz="2400" b="1" dirty="0" err="1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font_type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")</a:t>
            </a:r>
            <a:endParaRPr lang="zh-CN" altLang="en-US" sz="2400" b="1" dirty="0">
              <a:solidFill>
                <a:srgbClr val="0000FF"/>
              </a:solidFill>
              <a:latin typeface="Tahoma" pitchFamily="34" charset="0"/>
              <a:ea typeface="楷体_GB2312" pitchFamily="49" charset="-122"/>
            </a:endParaRPr>
          </a:p>
        </p:txBody>
      </p:sp>
      <p:sp>
        <p:nvSpPr>
          <p:cNvPr id="8" name="Rectangle 35">
            <a:extLst>
              <a:ext uri="{FF2B5EF4-FFF2-40B4-BE49-F238E27FC236}">
                <a16:creationId xmlns:a16="http://schemas.microsoft.com/office/drawing/2014/main" id="{A3CD7911-CB03-45C5-9E3B-E0C4BE187C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051" y="5733051"/>
            <a:ext cx="9150349" cy="1048749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</a:t>
            </a:r>
            <a:r>
              <a:rPr lang="en-US" altLang="zh-CN" sz="2400" b="1" dirty="0" err="1">
                <a:ea typeface="楷体_GB2312" pitchFamily="49" charset="-122"/>
              </a:rPr>
              <a:t>turtle.write</a:t>
            </a:r>
            <a:r>
              <a:rPr lang="en-US" altLang="zh-CN" sz="2400" b="1" dirty="0">
                <a:ea typeface="楷体_GB2312" pitchFamily="49" charset="-122"/>
              </a:rPr>
              <a:t>("hello") 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</a:t>
            </a:r>
            <a:r>
              <a:rPr lang="en-US" altLang="zh-CN" sz="2400" b="1" dirty="0" err="1">
                <a:ea typeface="楷体_GB2312" pitchFamily="49" charset="-122"/>
              </a:rPr>
              <a:t>turtle.write</a:t>
            </a:r>
            <a:r>
              <a:rPr lang="en-US" altLang="zh-CN" sz="2400" b="1" dirty="0">
                <a:ea typeface="楷体_GB2312" pitchFamily="49" charset="-122"/>
              </a:rPr>
              <a:t>("</a:t>
            </a:r>
            <a:r>
              <a:rPr lang="en-US" altLang="zh-CN" sz="2400" b="1" dirty="0" err="1">
                <a:ea typeface="楷体_GB2312" pitchFamily="49" charset="-122"/>
              </a:rPr>
              <a:t>hello",font</a:t>
            </a:r>
            <a:r>
              <a:rPr lang="en-US" altLang="zh-CN" sz="2400" b="1" dirty="0">
                <a:ea typeface="楷体_GB2312" pitchFamily="49" charset="-122"/>
              </a:rPr>
              <a:t> = ("Times", 24, "bold")) 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441569" y="982825"/>
            <a:ext cx="2911231" cy="563563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342900" indent="-342900" algn="ctr" eaLnBrk="1" hangingPunct="1">
              <a:buFont typeface="Wingdings" panose="05000000000000000000" pitchFamily="2" charset="2"/>
              <a:buChar char="n"/>
              <a:defRPr kern="0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algn="ctr" eaLnBrk="1" hangingPunct="1"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eaLnBrk="1" hangingPunct="1"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eaLnBrk="1" hangingPunct="1"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eaLnBrk="1" hangingPunct="1"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r>
              <a:rPr lang="zh-CN" altLang="en-US" dirty="0">
                <a:sym typeface="+mn-ea"/>
              </a:rPr>
              <a:t>画笔其他函数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8506826"/>
              </p:ext>
            </p:extLst>
          </p:nvPr>
        </p:nvGraphicFramePr>
        <p:xfrm>
          <a:off x="239185" y="1600200"/>
          <a:ext cx="11713301" cy="4968550"/>
        </p:xfrm>
        <a:graphic>
          <a:graphicData uri="http://schemas.openxmlformats.org/drawingml/2006/table">
            <a:tbl>
              <a:tblPr firstRow="1" firstCol="1" bandRow="1"/>
              <a:tblGrid>
                <a:gridCol w="25040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092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46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函数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功能</a:t>
                      </a:r>
                      <a:endParaRPr lang="zh-CN" sz="2000" b="1" dirty="0">
                        <a:solidFill>
                          <a:schemeClr val="tx1"/>
                        </a:solidFill>
                        <a:effectLst/>
                        <a:latin typeface="Times New Roman"/>
                        <a:cs typeface="宋体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438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turtle.mainloop()</a:t>
                      </a:r>
                      <a:endParaRPr lang="zh-CN" sz="20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turtle.done()</a:t>
                      </a:r>
                      <a:endParaRPr lang="zh-CN" sz="20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启动事件循环</a:t>
                      </a:r>
                      <a:r>
                        <a:rPr lang="en-US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 -</a:t>
                      </a:r>
                      <a:r>
                        <a:rPr lang="zh-CN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调用</a:t>
                      </a:r>
                      <a:r>
                        <a:rPr lang="en-US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Tkinter</a:t>
                      </a:r>
                      <a:r>
                        <a:rPr lang="zh-CN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的</a:t>
                      </a:r>
                      <a:r>
                        <a:rPr lang="en-US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mainloop</a:t>
                      </a:r>
                      <a:r>
                        <a:rPr lang="zh-CN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函数。必须是乌龟图形程序中的最后一个语句。</a:t>
                      </a:r>
                      <a:endParaRPr lang="zh-CN" sz="20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7157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turtle.mode(mode)</a:t>
                      </a:r>
                      <a:endParaRPr lang="zh-CN" sz="20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设置乌龟模式（</a:t>
                      </a:r>
                      <a:r>
                        <a:rPr lang="en-US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“standard”</a:t>
                      </a:r>
                      <a:r>
                        <a:rPr lang="zh-CN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，</a:t>
                      </a:r>
                      <a:r>
                        <a:rPr lang="en-US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“logo(</a:t>
                      </a:r>
                      <a:r>
                        <a:rPr lang="zh-CN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向北或向上</a:t>
                      </a:r>
                      <a:r>
                        <a:rPr lang="en-US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)”</a:t>
                      </a:r>
                      <a:r>
                        <a:rPr lang="zh-CN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或</a:t>
                      </a:r>
                      <a:r>
                        <a:rPr lang="en-US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“world()”</a:t>
                      </a:r>
                      <a:r>
                        <a:rPr lang="zh-CN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）并执行重置。如果没有给出模式，则返回当前模式。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460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turtle.delay(delay)</a:t>
                      </a:r>
                      <a:endParaRPr lang="zh-CN" sz="20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设置或返回以毫秒为单位的绘图延迟。</a:t>
                      </a:r>
                      <a:endParaRPr lang="zh-CN" sz="20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438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turtle.begin_poly()</a:t>
                      </a:r>
                      <a:endParaRPr lang="zh-CN" sz="20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开始记录多边形的顶点。当前的乌龟位置是多边形的第一个顶点。</a:t>
                      </a:r>
                      <a:endParaRPr lang="zh-CN" sz="20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438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turtle.end_poly()</a:t>
                      </a:r>
                      <a:endParaRPr lang="zh-CN" sz="20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停止记录多边形的顶点。当前的乌龟位置是多边形的最后一个顶点。将与第一个顶点相连。</a:t>
                      </a:r>
                      <a:endParaRPr lang="zh-CN" sz="20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460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turtle.get_poly()</a:t>
                      </a:r>
                      <a:endParaRPr lang="zh-CN" sz="20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返回最后记录的多边形。</a:t>
                      </a:r>
                      <a:endParaRPr lang="zh-CN" sz="20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标题 1"/>
          <p:cNvSpPr txBox="1"/>
          <p:nvPr/>
        </p:nvSpPr>
        <p:spPr>
          <a:xfrm>
            <a:off x="406400" y="2286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图片 43" descr="羽毛">
            <a:extLst>
              <a:ext uri="{FF2B5EF4-FFF2-40B4-BE49-F238E27FC236}">
                <a16:creationId xmlns:a16="http://schemas.microsoft.com/office/drawing/2014/main" id="{8F0A5F61-679A-4130-98D6-E611E13C0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FEA87196-9B33-4634-955E-6154947447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9670423"/>
              </p:ext>
            </p:extLst>
          </p:nvPr>
        </p:nvGraphicFramePr>
        <p:xfrm>
          <a:off x="533400" y="457200"/>
          <a:ext cx="10896600" cy="5494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23" name="Google Shape;10826;p56">
            <a:extLst>
              <a:ext uri="{FF2B5EF4-FFF2-40B4-BE49-F238E27FC236}">
                <a16:creationId xmlns:a16="http://schemas.microsoft.com/office/drawing/2014/main" id="{08CD3A5F-01EE-417C-8446-F20D19F26545}"/>
              </a:ext>
            </a:extLst>
          </p:cNvPr>
          <p:cNvGrpSpPr/>
          <p:nvPr/>
        </p:nvGrpSpPr>
        <p:grpSpPr>
          <a:xfrm>
            <a:off x="1143000" y="2057400"/>
            <a:ext cx="990600" cy="914400"/>
            <a:chOff x="2567841" y="1994124"/>
            <a:chExt cx="399812" cy="306477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24" name="Google Shape;10827;p56">
              <a:extLst>
                <a:ext uri="{FF2B5EF4-FFF2-40B4-BE49-F238E27FC236}">
                  <a16:creationId xmlns:a16="http://schemas.microsoft.com/office/drawing/2014/main" id="{2090E210-C214-422E-82D9-988CA3F836BA}"/>
                </a:ext>
              </a:extLst>
            </p:cNvPr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5" name="Google Shape;10828;p56">
              <a:extLst>
                <a:ext uri="{FF2B5EF4-FFF2-40B4-BE49-F238E27FC236}">
                  <a16:creationId xmlns:a16="http://schemas.microsoft.com/office/drawing/2014/main" id="{D215102E-741F-4BA3-88FB-A45AA789277B}"/>
                </a:ext>
              </a:extLst>
            </p:cNvPr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6" name="Google Shape;10829;p56">
              <a:extLst>
                <a:ext uri="{FF2B5EF4-FFF2-40B4-BE49-F238E27FC236}">
                  <a16:creationId xmlns:a16="http://schemas.microsoft.com/office/drawing/2014/main" id="{A2350305-B615-4627-A93C-EA26FD47B9DB}"/>
                </a:ext>
              </a:extLst>
            </p:cNvPr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grpSp>
        <p:nvGrpSpPr>
          <p:cNvPr id="27" name="Google Shape;10923;p56">
            <a:extLst>
              <a:ext uri="{FF2B5EF4-FFF2-40B4-BE49-F238E27FC236}">
                <a16:creationId xmlns:a16="http://schemas.microsoft.com/office/drawing/2014/main" id="{E9C1F1E2-DC22-4D0D-8B61-20E9F7CE24EF}"/>
              </a:ext>
            </a:extLst>
          </p:cNvPr>
          <p:cNvGrpSpPr/>
          <p:nvPr/>
        </p:nvGrpSpPr>
        <p:grpSpPr>
          <a:xfrm>
            <a:off x="1143000" y="3352800"/>
            <a:ext cx="1143000" cy="1143000"/>
            <a:chOff x="3086313" y="2877049"/>
            <a:chExt cx="320143" cy="39258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8" name="Google Shape;10924;p56">
              <a:extLst>
                <a:ext uri="{FF2B5EF4-FFF2-40B4-BE49-F238E27FC236}">
                  <a16:creationId xmlns:a16="http://schemas.microsoft.com/office/drawing/2014/main" id="{035942F0-268E-40EA-B52C-07CD6086B0E7}"/>
                </a:ext>
              </a:extLst>
            </p:cNvPr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9" name="Google Shape;10925;p56">
              <a:extLst>
                <a:ext uri="{FF2B5EF4-FFF2-40B4-BE49-F238E27FC236}">
                  <a16:creationId xmlns:a16="http://schemas.microsoft.com/office/drawing/2014/main" id="{F3F700EC-F7B7-432B-BDB5-19ACC3E318B3}"/>
                </a:ext>
              </a:extLst>
            </p:cNvPr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0" name="Google Shape;10926;p56">
              <a:extLst>
                <a:ext uri="{FF2B5EF4-FFF2-40B4-BE49-F238E27FC236}">
                  <a16:creationId xmlns:a16="http://schemas.microsoft.com/office/drawing/2014/main" id="{AD705319-E1CE-4912-99B8-774D6140F7FC}"/>
                </a:ext>
              </a:extLst>
            </p:cNvPr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1" name="Google Shape;10927;p56">
              <a:extLst>
                <a:ext uri="{FF2B5EF4-FFF2-40B4-BE49-F238E27FC236}">
                  <a16:creationId xmlns:a16="http://schemas.microsoft.com/office/drawing/2014/main" id="{E1A1A0A2-6FF6-4CFA-A5EF-0A1E11A26079}"/>
                </a:ext>
              </a:extLst>
            </p:cNvPr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2" name="Google Shape;10928;p56">
              <a:extLst>
                <a:ext uri="{FF2B5EF4-FFF2-40B4-BE49-F238E27FC236}">
                  <a16:creationId xmlns:a16="http://schemas.microsoft.com/office/drawing/2014/main" id="{8B4E3D30-19A4-4F3E-9F86-A39AF51F8AC5}"/>
                </a:ext>
              </a:extLst>
            </p:cNvPr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3" name="Google Shape;10929;p56">
              <a:extLst>
                <a:ext uri="{FF2B5EF4-FFF2-40B4-BE49-F238E27FC236}">
                  <a16:creationId xmlns:a16="http://schemas.microsoft.com/office/drawing/2014/main" id="{52B15C88-A55E-42F8-8BDE-86B42EAD2BDD}"/>
                </a:ext>
              </a:extLst>
            </p:cNvPr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4" name="Google Shape;10930;p56">
              <a:extLst>
                <a:ext uri="{FF2B5EF4-FFF2-40B4-BE49-F238E27FC236}">
                  <a16:creationId xmlns:a16="http://schemas.microsoft.com/office/drawing/2014/main" id="{0FCBAE45-3FAF-42FD-AA53-46844FDA558C}"/>
                </a:ext>
              </a:extLst>
            </p:cNvPr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5" name="Google Shape;10931;p56">
              <a:extLst>
                <a:ext uri="{FF2B5EF4-FFF2-40B4-BE49-F238E27FC236}">
                  <a16:creationId xmlns:a16="http://schemas.microsoft.com/office/drawing/2014/main" id="{075861CC-E385-4403-8DA6-0BB9111F7605}"/>
                </a:ext>
              </a:extLst>
            </p:cNvPr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6" name="Google Shape;10932;p56">
              <a:extLst>
                <a:ext uri="{FF2B5EF4-FFF2-40B4-BE49-F238E27FC236}">
                  <a16:creationId xmlns:a16="http://schemas.microsoft.com/office/drawing/2014/main" id="{0EF4F5E1-97C0-490A-96AF-64F98F9080BC}"/>
                </a:ext>
              </a:extLst>
            </p:cNvPr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7" name="Google Shape;10933;p56">
              <a:extLst>
                <a:ext uri="{FF2B5EF4-FFF2-40B4-BE49-F238E27FC236}">
                  <a16:creationId xmlns:a16="http://schemas.microsoft.com/office/drawing/2014/main" id="{81AA4E5D-D884-4FCD-ABCC-D9D8FFFE8B93}"/>
                </a:ext>
              </a:extLst>
            </p:cNvPr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8" name="Google Shape;10934;p56">
              <a:extLst>
                <a:ext uri="{FF2B5EF4-FFF2-40B4-BE49-F238E27FC236}">
                  <a16:creationId xmlns:a16="http://schemas.microsoft.com/office/drawing/2014/main" id="{FFDCE734-56DC-4630-8917-F0792D181403}"/>
                </a:ext>
              </a:extLst>
            </p:cNvPr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9" name="Google Shape;10935;p56">
              <a:extLst>
                <a:ext uri="{FF2B5EF4-FFF2-40B4-BE49-F238E27FC236}">
                  <a16:creationId xmlns:a16="http://schemas.microsoft.com/office/drawing/2014/main" id="{0695E681-6C10-4D9F-85F9-7098EB10D27A}"/>
                </a:ext>
              </a:extLst>
            </p:cNvPr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sp>
        <p:nvSpPr>
          <p:cNvPr id="40" name="Google Shape;10837;p56">
            <a:extLst>
              <a:ext uri="{FF2B5EF4-FFF2-40B4-BE49-F238E27FC236}">
                <a16:creationId xmlns:a16="http://schemas.microsoft.com/office/drawing/2014/main" id="{5D38F366-0D9F-4D7E-AD78-A7D6DBDC7903}"/>
              </a:ext>
            </a:extLst>
          </p:cNvPr>
          <p:cNvSpPr/>
          <p:nvPr/>
        </p:nvSpPr>
        <p:spPr>
          <a:xfrm>
            <a:off x="1143000" y="4876800"/>
            <a:ext cx="990600" cy="838200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lIns="91425" tIns="91425" rIns="91425" bIns="91425" anchor="ctr"/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914400" y="1219200"/>
            <a:ext cx="8828615" cy="20574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25000"/>
              </a:lnSpc>
            </a:pPr>
            <a:r>
              <a:rPr lang="en-US" altLang="zh-CN" dirty="0">
                <a:solidFill>
                  <a:srgbClr val="FF0000"/>
                </a:solidFill>
              </a:rPr>
              <a:t>turtle. 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mode(mode)</a:t>
            </a:r>
          </a:p>
          <a:p>
            <a:pPr>
              <a:lnSpc>
                <a:spcPct val="125000"/>
              </a:lnSpc>
            </a:pP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功能：设置乌龟运动的模式并执行重置</a:t>
            </a:r>
            <a:endParaRPr lang="en-US" altLang="zh-CN" sz="2400" b="1" dirty="0">
              <a:latin typeface="Tahoma" pitchFamily="34" charset="0"/>
              <a:ea typeface="楷体_GB2312" pitchFamily="49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参数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mode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表示要设置的模式，有三种选项</a:t>
            </a:r>
            <a:endParaRPr lang="en-US" altLang="zh-CN" sz="2400" b="1" dirty="0">
              <a:latin typeface="Tahoma" pitchFamily="34" charset="0"/>
              <a:ea typeface="楷体_GB2312" pitchFamily="49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”standard”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、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”logo”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、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”world”</a:t>
            </a:r>
            <a:endParaRPr lang="zh-CN" altLang="en-US" sz="2400" b="1" dirty="0">
              <a:latin typeface="Tahoma" pitchFamily="34" charset="0"/>
              <a:ea typeface="楷体_GB2312" pitchFamily="49" charset="-122"/>
            </a:endParaRP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713970" y="3923638"/>
            <a:ext cx="9601200" cy="1048749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sz="2400" b="1" dirty="0">
                <a:ea typeface="楷体_GB2312" pitchFamily="49" charset="-122"/>
              </a:rPr>
              <a:t>&gt;&gt;&gt; </a:t>
            </a:r>
            <a:r>
              <a:rPr lang="en-US" altLang="zh-CN" sz="2400" b="1" dirty="0" err="1">
                <a:ea typeface="楷体_GB2312" pitchFamily="49" charset="-122"/>
              </a:rPr>
              <a:t>turtle.mode</a:t>
            </a:r>
            <a:r>
              <a:rPr lang="en-US" altLang="zh-CN" sz="2400" b="1" dirty="0">
                <a:ea typeface="楷体_GB2312" pitchFamily="49" charset="-122"/>
              </a:rPr>
              <a:t>("logo")</a:t>
            </a:r>
            <a:r>
              <a:rPr lang="en-US" altLang="zh-CN" dirty="0"/>
              <a:t> #</a:t>
            </a:r>
            <a:r>
              <a:rPr lang="zh-CN" altLang="zh-CN" dirty="0"/>
              <a:t>设置</a:t>
            </a:r>
            <a:r>
              <a:rPr lang="en-US" altLang="zh-CN" dirty="0"/>
              <a:t>turtle</a:t>
            </a:r>
            <a:r>
              <a:rPr lang="zh-CN" altLang="zh-CN" dirty="0"/>
              <a:t>方向为向左，运动方向为顺时针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 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406400" y="2286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52400" y="1036637"/>
            <a:ext cx="4074583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en-US" altLang="zh-CN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3.turtle</a:t>
            </a:r>
            <a:r>
              <a:rPr lang="zh-CN" altLang="en-US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库应用举例</a:t>
            </a:r>
          </a:p>
        </p:txBody>
      </p:sp>
      <p:sp>
        <p:nvSpPr>
          <p:cNvPr id="51203" name="TextBox 1"/>
          <p:cNvSpPr txBox="1">
            <a:spLocks noChangeArrowheads="1"/>
          </p:cNvSpPr>
          <p:nvPr/>
        </p:nvSpPr>
        <p:spPr bwMode="auto">
          <a:xfrm>
            <a:off x="304800" y="1671935"/>
            <a:ext cx="727498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zh-CN" dirty="0"/>
              <a:t>【例</a:t>
            </a:r>
            <a:r>
              <a:rPr lang="en-US" altLang="zh-CN" dirty="0"/>
              <a:t>12.6</a:t>
            </a:r>
            <a:r>
              <a:rPr lang="zh-CN" altLang="zh-CN" dirty="0"/>
              <a:t>】绘制正六边形。如图</a:t>
            </a:r>
            <a:r>
              <a:rPr lang="en-US" altLang="zh-CN" dirty="0"/>
              <a:t>12.1</a:t>
            </a:r>
            <a:r>
              <a:rPr lang="zh-CN" altLang="zh-CN" dirty="0"/>
              <a:t>所示。</a:t>
            </a:r>
            <a:endParaRPr lang="zh-CN" altLang="zh-CN" sz="2400" dirty="0"/>
          </a:p>
        </p:txBody>
      </p:sp>
      <p:pic>
        <p:nvPicPr>
          <p:cNvPr id="6" name="图片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400" y="1066800"/>
            <a:ext cx="2209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63489" name="Rectangle 1"/>
          <p:cNvSpPr>
            <a:spLocks noChangeArrowheads="1"/>
          </p:cNvSpPr>
          <p:nvPr/>
        </p:nvSpPr>
        <p:spPr bwMode="auto">
          <a:xfrm>
            <a:off x="304800" y="2348805"/>
            <a:ext cx="80010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分析：正六边形可以看做是从起点出发，每画一条边，小乌龟逆时针旋转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60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度，再画一条边，再旋转，如此反复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6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次，就可以完成正六边形的绘制，小乌龟最终回到起点。</a:t>
            </a:r>
            <a:endParaRPr kumimoji="0" lang="zh-C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63490" name="Rectangle 2"/>
          <p:cNvSpPr>
            <a:spLocks noChangeArrowheads="1"/>
          </p:cNvSpPr>
          <p:nvPr/>
        </p:nvSpPr>
        <p:spPr bwMode="auto">
          <a:xfrm>
            <a:off x="8915400" y="2895600"/>
            <a:ext cx="3276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图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12.1 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正六边形</a:t>
            </a:r>
            <a:endParaRPr kumimoji="0" lang="zh-C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06400" y="2286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E1B5A6DC-2B3C-4026-B566-0131E48CC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3326293"/>
              </p:ext>
            </p:extLst>
          </p:nvPr>
        </p:nvGraphicFramePr>
        <p:xfrm>
          <a:off x="597877" y="3764339"/>
          <a:ext cx="5410200" cy="28149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0200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</a:tblGrid>
              <a:tr h="528933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1554728">
                <a:tc>
                  <a:txBody>
                    <a:bodyPr/>
                    <a:lstStyle/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import turtle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 =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turtle.Pen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t.pencolor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("blue")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range(6):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t.forward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(100)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t.left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(60)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1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3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1203" grpId="0"/>
      <p:bldP spid="63489" grpId="0"/>
      <p:bldP spid="6349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52400" y="884237"/>
            <a:ext cx="4074583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en-US" altLang="zh-CN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3.turtle</a:t>
            </a:r>
            <a:r>
              <a:rPr lang="zh-CN" altLang="en-US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库应用举例</a:t>
            </a:r>
          </a:p>
        </p:txBody>
      </p:sp>
      <p:sp>
        <p:nvSpPr>
          <p:cNvPr id="51203" name="TextBox 1"/>
          <p:cNvSpPr txBox="1">
            <a:spLocks noChangeArrowheads="1"/>
          </p:cNvSpPr>
          <p:nvPr/>
        </p:nvSpPr>
        <p:spPr bwMode="auto">
          <a:xfrm>
            <a:off x="334433" y="1443038"/>
            <a:ext cx="8580967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zh-CN" dirty="0">
                <a:latin typeface="+mj-lt"/>
              </a:rPr>
              <a:t>【例</a:t>
            </a:r>
            <a:r>
              <a:rPr lang="en-US" altLang="zh-CN" dirty="0">
                <a:latin typeface="+mj-lt"/>
              </a:rPr>
              <a:t>12.7</a:t>
            </a:r>
            <a:r>
              <a:rPr lang="zh-CN" altLang="zh-CN" dirty="0">
                <a:latin typeface="+mj-lt"/>
              </a:rPr>
              <a:t>】</a:t>
            </a:r>
            <a:r>
              <a:rPr lang="zh-CN" altLang="en-US" sz="2400" dirty="0">
                <a:latin typeface="+mj-lt"/>
              </a:rPr>
              <a:t>使用</a:t>
            </a:r>
            <a:r>
              <a:rPr lang="en-US" altLang="zh-CN" sz="2400" dirty="0">
                <a:latin typeface="+mj-lt"/>
              </a:rPr>
              <a:t>turtle</a:t>
            </a:r>
            <a:r>
              <a:rPr lang="zh-CN" altLang="en-US" sz="2400" dirty="0">
                <a:latin typeface="+mj-lt"/>
              </a:rPr>
              <a:t>中的函数，绘制如图</a:t>
            </a:r>
            <a:r>
              <a:rPr lang="en-US" altLang="zh-CN" sz="2400" dirty="0">
                <a:latin typeface="+mj-lt"/>
              </a:rPr>
              <a:t>12.2</a:t>
            </a:r>
            <a:r>
              <a:rPr lang="zh-CN" altLang="en-US" sz="2400" dirty="0">
                <a:latin typeface="+mj-lt"/>
              </a:rPr>
              <a:t>所示的五角星。</a:t>
            </a:r>
            <a:endParaRPr lang="zh-CN" altLang="zh-CN" sz="2400" dirty="0">
              <a:latin typeface="+mj-lt"/>
            </a:endParaRPr>
          </a:p>
        </p:txBody>
      </p:sp>
      <p:pic>
        <p:nvPicPr>
          <p:cNvPr id="51205" name="图片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610601" y="990600"/>
            <a:ext cx="2494054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标题 1"/>
          <p:cNvSpPr txBox="1"/>
          <p:nvPr/>
        </p:nvSpPr>
        <p:spPr>
          <a:xfrm>
            <a:off x="406400" y="152400"/>
            <a:ext cx="32512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12.2  turtle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0AACC757-7C67-41F8-BD21-DF4E1661C4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9727956"/>
              </p:ext>
            </p:extLst>
          </p:nvPr>
        </p:nvGraphicFramePr>
        <p:xfrm>
          <a:off x="435708" y="2286000"/>
          <a:ext cx="10613292" cy="44694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7692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  <a:gridCol w="6705600">
                  <a:extLst>
                    <a:ext uri="{9D8B030D-6E8A-4147-A177-3AD203B41FA5}">
                      <a16:colId xmlns:a16="http://schemas.microsoft.com/office/drawing/2014/main" val="1506281727"/>
                    </a:ext>
                  </a:extLst>
                </a:gridCol>
              </a:tblGrid>
              <a:tr h="720379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3113432">
                <a:tc>
                  <a:txBody>
                    <a:bodyPr/>
                    <a:lstStyle/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import turtle</a:t>
                      </a:r>
                    </a:p>
                    <a:p>
                      <a:endParaRPr lang="en-US" altLang="zh-CN" sz="24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turtle.pensize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(5)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turtle.pencolor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("yellow")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turtle.fillcolor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("red")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turtle.begin_fill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range(5):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turtle.forward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(200)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turtle.right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(144)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turtle.end_fill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endParaRPr lang="en-US" altLang="zh-CN" sz="24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turtle.penup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turtle.goto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(-150,-120)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turtle.color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("violet")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turtle.write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("</a:t>
                      </a:r>
                      <a:r>
                        <a:rPr lang="zh-CN" altLang="en-US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五角星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 font=('Arial', 40, 'normal'))</a:t>
                      </a:r>
                    </a:p>
                    <a:p>
                      <a:endParaRPr lang="en-US" altLang="zh-CN" sz="24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1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51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120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533400" y="228600"/>
            <a:ext cx="3276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12.3time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774700" y="1600200"/>
            <a:ext cx="9283700" cy="1143000"/>
          </a:xfrm>
          <a:prstGeom prst="rect">
            <a:avLst/>
          </a:prstGeom>
          <a:noFill/>
          <a:ln w="2857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800">
                <a:solidFill>
                  <a:schemeClr val="tx2"/>
                </a:solidFill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>
              <a:lnSpc>
                <a:spcPct val="125000"/>
              </a:lnSpc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time</a:t>
            </a:r>
            <a:r>
              <a:rPr lang="zh-CN" altLang="zh-CN" sz="2400" dirty="0">
                <a:solidFill>
                  <a:schemeClr val="tx1"/>
                </a:solidFill>
              </a:rPr>
              <a:t>库是</a:t>
            </a:r>
            <a:r>
              <a:rPr lang="en-US" altLang="zh-CN" sz="2400" dirty="0">
                <a:solidFill>
                  <a:schemeClr val="tx1"/>
                </a:solidFill>
              </a:rPr>
              <a:t>Python</a:t>
            </a:r>
            <a:r>
              <a:rPr lang="zh-CN" altLang="zh-CN" sz="2400" dirty="0">
                <a:solidFill>
                  <a:schemeClr val="tx1"/>
                </a:solidFill>
              </a:rPr>
              <a:t>提供的标准库，使用之前需要导入库：</a:t>
            </a:r>
            <a:endParaRPr lang="en-US" altLang="zh-CN" sz="24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  <a:defRPr/>
            </a:pPr>
            <a:r>
              <a:rPr lang="en-US" altLang="zh-CN" sz="2400" dirty="0">
                <a:solidFill>
                  <a:srgbClr val="FF0000"/>
                </a:solidFill>
              </a:rPr>
              <a:t>import time</a:t>
            </a:r>
            <a:endParaRPr lang="zh-CN" altLang="zh-CN" sz="2400" dirty="0">
              <a:solidFill>
                <a:srgbClr val="FF0000"/>
              </a:solidFill>
            </a:endParaRPr>
          </a:p>
          <a:p>
            <a:pPr>
              <a:lnSpc>
                <a:spcPct val="125000"/>
              </a:lnSpc>
              <a:defRPr/>
            </a:pPr>
            <a:endParaRPr sz="2400" b="1" dirty="0">
              <a:solidFill>
                <a:schemeClr val="tx1"/>
              </a:solidFill>
            </a:endParaRP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575735" y="2895601"/>
            <a:ext cx="8263465" cy="3630613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>
              <a:lnSpc>
                <a:spcPct val="115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000" b="1">
                <a:ea typeface="楷体_GB2312" pitchFamily="49" charset="-122"/>
              </a:rPr>
              <a:t>时间struct_time元组中元素主要有：</a:t>
            </a:r>
          </a:p>
          <a:p>
            <a:pPr eaLnBrk="1" hangingPunct="1">
              <a:lnSpc>
                <a:spcPct val="115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000" b="1">
                <a:ea typeface="楷体_GB2312" pitchFamily="49" charset="-122"/>
              </a:rPr>
              <a:t>tm_year：年</a:t>
            </a:r>
          </a:p>
          <a:p>
            <a:pPr eaLnBrk="1" hangingPunct="1">
              <a:lnSpc>
                <a:spcPct val="115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000" b="1">
                <a:ea typeface="楷体_GB2312" pitchFamily="49" charset="-122"/>
              </a:rPr>
              <a:t>tm_mon：月</a:t>
            </a:r>
          </a:p>
          <a:p>
            <a:pPr eaLnBrk="1" hangingPunct="1">
              <a:lnSpc>
                <a:spcPct val="115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000" b="1">
                <a:ea typeface="楷体_GB2312" pitchFamily="49" charset="-122"/>
              </a:rPr>
              <a:t>tm_mday：日</a:t>
            </a:r>
          </a:p>
          <a:p>
            <a:pPr eaLnBrk="1" hangingPunct="1">
              <a:lnSpc>
                <a:spcPct val="115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000" b="1">
                <a:ea typeface="楷体_GB2312" pitchFamily="49" charset="-122"/>
              </a:rPr>
              <a:t>tm_hour：时</a:t>
            </a:r>
          </a:p>
          <a:p>
            <a:pPr eaLnBrk="1" hangingPunct="1">
              <a:lnSpc>
                <a:spcPct val="115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000" b="1">
                <a:ea typeface="楷体_GB2312" pitchFamily="49" charset="-122"/>
              </a:rPr>
              <a:t>tm_min：分</a:t>
            </a:r>
          </a:p>
          <a:p>
            <a:pPr eaLnBrk="1" hangingPunct="1">
              <a:lnSpc>
                <a:spcPct val="115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000" b="1">
                <a:ea typeface="楷体_GB2312" pitchFamily="49" charset="-122"/>
              </a:rPr>
              <a:t>tm_sec：秒</a:t>
            </a:r>
          </a:p>
          <a:p>
            <a:pPr eaLnBrk="1" hangingPunct="1">
              <a:lnSpc>
                <a:spcPct val="115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000" b="1">
                <a:ea typeface="楷体_GB2312" pitchFamily="49" charset="-122"/>
              </a:rPr>
              <a:t>tm_wday：星期几，范围是0~6，0表示周日</a:t>
            </a:r>
          </a:p>
          <a:p>
            <a:pPr eaLnBrk="1" hangingPunct="1">
              <a:lnSpc>
                <a:spcPct val="115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000" b="1">
                <a:ea typeface="楷体_GB2312" pitchFamily="49" charset="-122"/>
              </a:rPr>
              <a:t>tm_yday：一年中的第几天，范围是1 ~366</a:t>
            </a:r>
          </a:p>
          <a:p>
            <a:pPr eaLnBrk="1" hangingPunct="1">
              <a:lnSpc>
                <a:spcPct val="115000"/>
              </a:lnSpc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000" b="1">
                <a:ea typeface="楷体_GB2312" pitchFamily="49" charset="-122"/>
              </a:rPr>
              <a:t>tm_isdst：是否是夏令时</a:t>
            </a:r>
          </a:p>
        </p:txBody>
      </p:sp>
      <p:sp>
        <p:nvSpPr>
          <p:cNvPr id="7" name="矩形 6"/>
          <p:cNvSpPr/>
          <p:nvPr/>
        </p:nvSpPr>
        <p:spPr>
          <a:xfrm>
            <a:off x="533400" y="1062335"/>
            <a:ext cx="23054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1.time</a:t>
            </a:r>
            <a:r>
              <a:rPr lang="zh-CN" altLang="zh-CN" sz="2800" dirty="0">
                <a:solidFill>
                  <a:srgbClr val="C00000"/>
                </a:solidFill>
              </a:rPr>
              <a:t>库概述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685800" y="1600200"/>
            <a:ext cx="2931583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>
              <a:buFont typeface="Wingdings" pitchFamily="2" charset="2"/>
              <a:buChar char="n"/>
              <a:defRPr/>
            </a:pPr>
            <a:r>
              <a:rPr lang="zh-CN" altLang="en-US" sz="2400" b="1" kern="0" dirty="0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时间获取</a:t>
            </a: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3599407"/>
              </p:ext>
            </p:extLst>
          </p:nvPr>
        </p:nvGraphicFramePr>
        <p:xfrm>
          <a:off x="1280585" y="2239963"/>
          <a:ext cx="10509250" cy="4291014"/>
        </p:xfrm>
        <a:graphic>
          <a:graphicData uri="http://schemas.openxmlformats.org/drawingml/2006/table">
            <a:tbl>
              <a:tblPr/>
              <a:tblGrid>
                <a:gridCol w="2459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496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0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函 数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EBEB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功 能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EBE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94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time.time</a:t>
                      </a: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()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获取当前时间戳，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1970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纪元后经过的浮点秒数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time.ctime()</a:t>
                      </a:r>
                      <a:endParaRPr kumimoji="0" lang="en-US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获取当前时间，返回字符串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94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time.gmtime()</a:t>
                      </a:r>
                      <a:endParaRPr kumimoji="0" lang="en-US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返回指定时间戳对应的</a:t>
                      </a:r>
                      <a:r>
                        <a:rPr kumimoji="0" lang="en-US" altLang="zh-CN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utc</a:t>
                      </a: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时间的</a:t>
                      </a:r>
                      <a:r>
                        <a:rPr kumimoji="0" lang="en-US" altLang="zh-CN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struct_time</a:t>
                      </a: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对象格式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time.localtime()</a:t>
                      </a:r>
                      <a:endParaRPr kumimoji="0" lang="en-US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返回以指定时间戳对应的本地时间的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struct_time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对象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94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time.mktime</a:t>
                      </a: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(t)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返回用秒数来表示时间的浮点数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T="0" marB="0" anchor="ctr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标题 1"/>
          <p:cNvSpPr txBox="1"/>
          <p:nvPr/>
        </p:nvSpPr>
        <p:spPr>
          <a:xfrm>
            <a:off x="533400" y="228600"/>
            <a:ext cx="3276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12.3time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33400" y="1062335"/>
            <a:ext cx="30267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2.time</a:t>
            </a:r>
            <a:r>
              <a:rPr lang="zh-CN" altLang="zh-CN" sz="2800" dirty="0">
                <a:solidFill>
                  <a:srgbClr val="C00000"/>
                </a:solidFill>
              </a:rPr>
              <a:t>库</a:t>
            </a:r>
            <a:r>
              <a:rPr lang="zh-CN" altLang="en-US" sz="2800" dirty="0">
                <a:solidFill>
                  <a:srgbClr val="C00000"/>
                </a:solidFill>
              </a:rPr>
              <a:t>常用函数</a:t>
            </a:r>
          </a:p>
        </p:txBody>
      </p:sp>
    </p:spTree>
  </p:cSld>
  <p:clrMapOvr>
    <a:masterClrMapping/>
  </p:clrMapOvr>
  <p:transition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527051" y="762000"/>
            <a:ext cx="10293349" cy="143986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25000"/>
              </a:lnSpc>
            </a:pP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（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1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）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time() </a:t>
            </a:r>
            <a:r>
              <a:rPr lang="zh-CN" altLang="en-US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函数</a:t>
            </a:r>
          </a:p>
          <a:p>
            <a:pPr>
              <a:lnSpc>
                <a:spcPct val="125000"/>
              </a:lnSpc>
            </a:pP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功能：获取当前时间戳，返回值为浮点数，表示从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1970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年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1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月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1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日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0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点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0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分开始，到当前时间，一共经历了多少秒。</a:t>
            </a: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685800" y="2286000"/>
            <a:ext cx="10134600" cy="1501180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 import time</a:t>
            </a:r>
            <a:endParaRPr lang="zh-CN" altLang="zh-CN" sz="2400" b="1" dirty="0">
              <a:ea typeface="楷体_GB2312" pitchFamily="49" charset="-122"/>
            </a:endParaRPr>
          </a:p>
          <a:p>
            <a:pPr>
              <a:lnSpc>
                <a:spcPct val="11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fr-FR" altLang="zh-CN" sz="2400" b="1" dirty="0">
                <a:ea typeface="楷体_GB2312" pitchFamily="49" charset="-122"/>
              </a:rPr>
              <a:t>&gt;&gt;&gt; time.time()</a:t>
            </a:r>
          </a:p>
          <a:p>
            <a:pPr>
              <a:lnSpc>
                <a:spcPct val="11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fr-FR" altLang="zh-CN" sz="2400" b="1" dirty="0">
                <a:ea typeface="楷体_GB2312" pitchFamily="49" charset="-122"/>
              </a:rPr>
              <a:t>1533554029.3566148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533400" y="228600"/>
            <a:ext cx="3276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12.3time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Text Box 45">
            <a:extLst>
              <a:ext uri="{FF2B5EF4-FFF2-40B4-BE49-F238E27FC236}">
                <a16:creationId xmlns:a16="http://schemas.microsoft.com/office/drawing/2014/main" id="{CDD55B42-B435-417A-8DD1-D53E0073BB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051" y="3886200"/>
            <a:ext cx="10293349" cy="108108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 err="1">
                <a:solidFill>
                  <a:srgbClr val="FF0000"/>
                </a:solidFill>
              </a:rPr>
              <a:t>ctime</a:t>
            </a:r>
            <a:r>
              <a:rPr lang="en-US" altLang="zh-CN" dirty="0">
                <a:solidFill>
                  <a:srgbClr val="FF0000"/>
                </a:solidFill>
              </a:rPr>
              <a:t>() </a:t>
            </a:r>
            <a:r>
              <a:rPr lang="zh-CN" altLang="en-US" dirty="0">
                <a:solidFill>
                  <a:srgbClr val="FF0000"/>
                </a:solidFill>
              </a:rPr>
              <a:t>函数</a:t>
            </a:r>
          </a:p>
          <a:p>
            <a:r>
              <a:rPr lang="zh-CN" altLang="en-US" dirty="0"/>
              <a:t>功能：获取当前时间，以字符串形式返回</a:t>
            </a:r>
          </a:p>
        </p:txBody>
      </p:sp>
      <p:sp>
        <p:nvSpPr>
          <p:cNvPr id="8" name="Rectangle 35">
            <a:extLst>
              <a:ext uri="{FF2B5EF4-FFF2-40B4-BE49-F238E27FC236}">
                <a16:creationId xmlns:a16="http://schemas.microsoft.com/office/drawing/2014/main" id="{CB0EE19B-2CA5-4DA9-BC79-F3D196EBF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4876800"/>
            <a:ext cx="10134600" cy="2018245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dirty="0"/>
              <a:t>&gt;&gt;&gt; time.ctime()</a:t>
            </a:r>
          </a:p>
          <a:p>
            <a:pPr>
              <a:lnSpc>
                <a:spcPct val="11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dirty="0"/>
              <a:t>'Mon Aug  6 19:13:56 2018'</a:t>
            </a:r>
          </a:p>
          <a:p>
            <a:pPr>
              <a:lnSpc>
                <a:spcPct val="11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dirty="0"/>
              <a:t>&gt;&gt;&gt; time.ctime(1533554029.3566148)</a:t>
            </a:r>
          </a:p>
          <a:p>
            <a:pPr>
              <a:lnSpc>
                <a:spcPct val="11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dirty="0"/>
              <a:t>'Mon Aug  6 19:13:49 2018'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5" grpId="0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381000" y="914400"/>
            <a:ext cx="11233149" cy="143986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lang="en-US" altLang="zh-CN" dirty="0" err="1">
                <a:solidFill>
                  <a:srgbClr val="FF0000"/>
                </a:solidFill>
              </a:rPr>
              <a:t>gmtime</a:t>
            </a:r>
            <a:r>
              <a:rPr lang="en-US" altLang="zh-CN" dirty="0">
                <a:solidFill>
                  <a:srgbClr val="FF0000"/>
                </a:solidFill>
              </a:rPr>
              <a:t>() </a:t>
            </a:r>
            <a:r>
              <a:rPr lang="zh-CN" altLang="en-US" dirty="0">
                <a:solidFill>
                  <a:srgbClr val="FF0000"/>
                </a:solidFill>
              </a:rPr>
              <a:t>函数</a:t>
            </a:r>
          </a:p>
          <a:p>
            <a:r>
              <a:rPr lang="zh-CN" altLang="en-US" dirty="0"/>
              <a:t>功能：返回指定时间戳对应的</a:t>
            </a:r>
            <a:r>
              <a:rPr lang="en-US" altLang="zh-CN" dirty="0" err="1"/>
              <a:t>utc</a:t>
            </a:r>
            <a:r>
              <a:rPr lang="zh-CN" altLang="en-US" dirty="0"/>
              <a:t>时间的 </a:t>
            </a:r>
            <a:r>
              <a:rPr lang="en-US" altLang="zh-CN" dirty="0" err="1"/>
              <a:t>struct_time</a:t>
            </a:r>
            <a:r>
              <a:rPr lang="zh-CN" altLang="en-US" dirty="0"/>
              <a:t>对象格式</a:t>
            </a: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392723" y="2084538"/>
            <a:ext cx="11233149" cy="1491947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dirty="0"/>
              <a:t>&gt;&gt;&gt; time.gmtime()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dirty="0"/>
              <a:t>time.struct_time(tm_year=2018, tm_mon=10, tm_mday=6, tm_hour=11, tm_min=18, tm_sec=21, tm_wday=5, tm_yday=279, tm_isdst=0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533400" y="228600"/>
            <a:ext cx="3276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12.3time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Text Box 45">
            <a:extLst>
              <a:ext uri="{FF2B5EF4-FFF2-40B4-BE49-F238E27FC236}">
                <a16:creationId xmlns:a16="http://schemas.microsoft.com/office/drawing/2014/main" id="{27334058-56D8-4E32-96A5-D7359A6441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051" y="3815066"/>
            <a:ext cx="11233149" cy="143986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zh-CN" altLang="en-US" dirty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</a:t>
            </a:r>
            <a:r>
              <a:rPr lang="en-US" altLang="zh-CN" dirty="0" err="1">
                <a:solidFill>
                  <a:srgbClr val="FF0000"/>
                </a:solidFill>
              </a:rPr>
              <a:t>time.localtime</a:t>
            </a:r>
            <a:r>
              <a:rPr lang="en-US" altLang="zh-CN" dirty="0">
                <a:solidFill>
                  <a:srgbClr val="FF0000"/>
                </a:solidFill>
              </a:rPr>
              <a:t> () </a:t>
            </a:r>
            <a:r>
              <a:rPr lang="zh-CN" altLang="en-US" dirty="0">
                <a:solidFill>
                  <a:srgbClr val="FF0000"/>
                </a:solidFill>
              </a:rPr>
              <a:t>函数</a:t>
            </a:r>
          </a:p>
          <a:p>
            <a:r>
              <a:rPr lang="zh-CN" altLang="en-US" dirty="0"/>
              <a:t>功能：返回以指定时间戳对应的本地时间的 </a:t>
            </a:r>
            <a:r>
              <a:rPr lang="en-US" altLang="zh-CN" dirty="0" err="1"/>
              <a:t>struct_time</a:t>
            </a:r>
            <a:r>
              <a:rPr lang="zh-CN" altLang="en-US" dirty="0"/>
              <a:t>对象格式</a:t>
            </a:r>
          </a:p>
        </p:txBody>
      </p:sp>
      <p:sp>
        <p:nvSpPr>
          <p:cNvPr id="8" name="Rectangle 35">
            <a:extLst>
              <a:ext uri="{FF2B5EF4-FFF2-40B4-BE49-F238E27FC236}">
                <a16:creationId xmlns:a16="http://schemas.microsoft.com/office/drawing/2014/main" id="{035B82B2-B311-4FA7-87F9-F819D3B481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050" y="4832653"/>
            <a:ext cx="11233149" cy="1491947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dirty="0"/>
              <a:t>&gt;&gt;&gt; time.localtime(1533554029.3566148)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dirty="0"/>
              <a:t>time.struct_time(tm_year=2018, tm_mon=8, tm_mday=6, tm_hour=19, tm_min=13, tm_sec=49, tm_wday=0, tm_yday=218, tm_isdst=0)</a:t>
            </a:r>
          </a:p>
        </p:txBody>
      </p:sp>
    </p:spTree>
  </p:cSld>
  <p:clrMapOvr>
    <a:masterClrMapping/>
  </p:clrMapOvr>
  <p:transition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527052" y="1268413"/>
            <a:ext cx="8921750" cy="100806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zh-CN" altLang="en-US" dirty="0"/>
              <a:t>（</a:t>
            </a:r>
            <a:r>
              <a:rPr lang="en-US" altLang="zh-CN" dirty="0"/>
              <a:t>5</a:t>
            </a:r>
            <a:r>
              <a:rPr lang="zh-CN" altLang="en-US" dirty="0"/>
              <a:t>）</a:t>
            </a:r>
            <a:r>
              <a:rPr lang="en-US" altLang="zh-CN" dirty="0" err="1">
                <a:solidFill>
                  <a:srgbClr val="FF0000"/>
                </a:solidFill>
              </a:rPr>
              <a:t>time.mktime</a:t>
            </a:r>
            <a:r>
              <a:rPr lang="en-US" altLang="zh-CN" dirty="0">
                <a:solidFill>
                  <a:srgbClr val="FF0000"/>
                </a:solidFill>
              </a:rPr>
              <a:t> (t) </a:t>
            </a:r>
            <a:r>
              <a:rPr lang="zh-CN" altLang="en-US" dirty="0">
                <a:solidFill>
                  <a:srgbClr val="FF0000"/>
                </a:solidFill>
              </a:rPr>
              <a:t>函数</a:t>
            </a:r>
          </a:p>
          <a:p>
            <a:r>
              <a:rPr lang="zh-CN" altLang="en-US" dirty="0"/>
              <a:t>功能：返回用秒数来表示时间的浮点数</a:t>
            </a: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495301" y="2565400"/>
            <a:ext cx="8953500" cy="1602746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fr-FR" altLang="zh-CN" sz="2400" b="1" dirty="0">
                <a:ea typeface="楷体_GB2312" pitchFamily="49" charset="-122"/>
              </a:rPr>
              <a:t>&gt;&gt;&gt; t=(2018,8,36,17,25,35,1,48,58)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fr-FR" altLang="zh-CN" sz="2400" b="1" dirty="0">
                <a:ea typeface="楷体_GB2312" pitchFamily="49" charset="-122"/>
              </a:rPr>
              <a:t>&gt;&gt;&gt; time.mktime(t)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fr-FR" altLang="zh-CN" sz="2400" b="1" dirty="0">
                <a:ea typeface="楷体_GB2312" pitchFamily="49" charset="-122"/>
              </a:rPr>
              <a:t>1536139535.0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533400" y="228600"/>
            <a:ext cx="3276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12.3time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533400" y="228600"/>
            <a:ext cx="3276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12.3time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Text Box 45">
            <a:extLst>
              <a:ext uri="{FF2B5EF4-FFF2-40B4-BE49-F238E27FC236}">
                <a16:creationId xmlns:a16="http://schemas.microsoft.com/office/drawing/2014/main" id="{CB243948-1B80-497D-9453-2E60E2213B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1" y="1447800"/>
            <a:ext cx="6629400" cy="100806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25000"/>
              </a:lnSpc>
            </a:pP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（</a:t>
            </a: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1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）</a:t>
            </a:r>
            <a:r>
              <a:rPr lang="en-US" altLang="zh-CN" sz="2400" b="1" dirty="0" err="1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time.strftime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(</a:t>
            </a:r>
            <a:r>
              <a:rPr lang="en-US" altLang="zh-CN" sz="2400" b="1" dirty="0" err="1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tpl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, </a:t>
            </a:r>
            <a:r>
              <a:rPr lang="en-US" altLang="zh-CN" sz="2400" b="1" dirty="0" err="1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ts</a:t>
            </a:r>
            <a:r>
              <a:rPr lang="en-US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)</a:t>
            </a:r>
          </a:p>
          <a:p>
            <a:pPr>
              <a:lnSpc>
                <a:spcPct val="125000"/>
              </a:lnSpc>
            </a:pP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功能：将</a:t>
            </a:r>
            <a:r>
              <a:rPr lang="en-US" altLang="zh-CN" sz="2400" b="1" dirty="0" err="1">
                <a:latin typeface="Tahoma" pitchFamily="34" charset="0"/>
                <a:ea typeface="楷体_GB2312" pitchFamily="49" charset="-122"/>
              </a:rPr>
              <a:t>struct_time</a:t>
            </a:r>
            <a:r>
              <a:rPr lang="zh-CN" altLang="en-US" sz="2400" b="1" dirty="0">
                <a:latin typeface="Tahoma" pitchFamily="34" charset="0"/>
                <a:ea typeface="楷体_GB2312" pitchFamily="49" charset="-122"/>
              </a:rPr>
              <a:t>对象实例转换成字符串。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63DD3ADC-E02E-423D-A7F2-FAF3CC76B9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5525702"/>
              </p:ext>
            </p:extLst>
          </p:nvPr>
        </p:nvGraphicFramePr>
        <p:xfrm>
          <a:off x="6512169" y="990600"/>
          <a:ext cx="5451231" cy="5715004"/>
        </p:xfrm>
        <a:graphic>
          <a:graphicData uri="http://schemas.openxmlformats.org/drawingml/2006/table">
            <a:tbl>
              <a:tblPr firstRow="1" firstCol="1" bandRow="1"/>
              <a:tblGrid>
                <a:gridCol w="1817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71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69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格式化字符串</a:t>
                      </a: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宋体"/>
                          <a:cs typeface="Times New Roman"/>
                        </a:rPr>
                        <a:t> </a:t>
                      </a: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日期</a:t>
                      </a: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Calibri"/>
                          <a:ea typeface="宋体"/>
                          <a:cs typeface="Times New Roman"/>
                        </a:rPr>
                        <a:t>/</a:t>
                      </a: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时间说明</a:t>
                      </a: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Calibri"/>
                          <a:ea typeface="宋体"/>
                          <a:cs typeface="Times New Roman"/>
                        </a:rPr>
                        <a:t> </a:t>
                      </a: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取值范围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%Y 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四位数年份</a:t>
                      </a: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0000~9999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%y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两位数年份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00~99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%m 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月份</a:t>
                      </a: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01~12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967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%B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月份名称</a:t>
                      </a: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January~December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%b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月份名称缩写</a:t>
                      </a: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Jan~Dec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%d 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日期</a:t>
                      </a: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01~31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%A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星期</a:t>
                      </a: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 err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Monday~Sunday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%a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星期缩写</a:t>
                      </a: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 err="1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Mon~Sun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%H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小时（</a:t>
                      </a: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24h</a:t>
                      </a: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制）</a:t>
                      </a: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00~23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%h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小时（</a:t>
                      </a: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12h</a:t>
                      </a: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制）</a:t>
                      </a:r>
                      <a:r>
                        <a:rPr lang="zh-CN" sz="1800" b="1" kern="10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01~12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%p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上</a:t>
                      </a: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/</a:t>
                      </a: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下午</a:t>
                      </a: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AM, PM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%M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分钟</a:t>
                      </a: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00~59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93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%S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秒</a:t>
                      </a:r>
                      <a:r>
                        <a:rPr lang="zh-CN" sz="1800" b="1" kern="100">
                          <a:solidFill>
                            <a:schemeClr val="tx1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 </a:t>
                      </a:r>
                      <a:endParaRPr lang="zh-CN" sz="1800" b="1" kern="10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宋体"/>
                          <a:cs typeface="Times New Roman"/>
                        </a:rPr>
                        <a:t>00~59</a:t>
                      </a:r>
                      <a:endParaRPr lang="zh-CN" sz="1800" b="1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8" name="Rectangle 35">
            <a:extLst>
              <a:ext uri="{FF2B5EF4-FFF2-40B4-BE49-F238E27FC236}">
                <a16:creationId xmlns:a16="http://schemas.microsoft.com/office/drawing/2014/main" id="{FBFAA694-E16A-4742-B533-D5D5C42E2D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3315996"/>
            <a:ext cx="6142890" cy="2551404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sz="2000" dirty="0"/>
              <a:t>&gt;&gt;&gt; time.strftime("%b %d %Y %H:%M:%S", time.gmtime())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sz="2000" dirty="0"/>
              <a:t>'Oct 06 2018 12:30:38'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sz="2000" dirty="0"/>
              <a:t>&gt;&gt;&gt; time.strftime("%B %d %Y %p %h:%M:%S", time.gmtime())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fr-FR" altLang="zh-CN" sz="2000" dirty="0"/>
              <a:t>'October 06 2018 PM Oct:33:52'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527051" y="762000"/>
            <a:ext cx="9302749" cy="108108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 err="1">
                <a:solidFill>
                  <a:srgbClr val="FF0000"/>
                </a:solidFill>
              </a:rPr>
              <a:t>strptime</a:t>
            </a:r>
            <a:r>
              <a:rPr lang="en-US" altLang="zh-CN" dirty="0">
                <a:solidFill>
                  <a:srgbClr val="FF0000"/>
                </a:solidFill>
              </a:rPr>
              <a:t>(str, </a:t>
            </a:r>
            <a:r>
              <a:rPr lang="en-US" altLang="zh-CN" dirty="0" err="1">
                <a:solidFill>
                  <a:srgbClr val="FF0000"/>
                </a:solidFill>
              </a:rPr>
              <a:t>tpl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</a:p>
          <a:p>
            <a:r>
              <a:rPr lang="zh-CN" altLang="en-US" dirty="0"/>
              <a:t>功能：将时间字符串转换为</a:t>
            </a:r>
            <a:r>
              <a:rPr lang="en-US" altLang="zh-CN" dirty="0" err="1"/>
              <a:t>struct_time</a:t>
            </a:r>
            <a:r>
              <a:rPr lang="zh-CN" altLang="en-US" dirty="0"/>
              <a:t>时间对象</a:t>
            </a: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527051" y="1752600"/>
            <a:ext cx="10445749" cy="2551404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sz="2000" dirty="0"/>
              <a:t>&gt;&gt;&gt; </a:t>
            </a:r>
            <a:r>
              <a:rPr lang="en-US" altLang="zh-CN" sz="2000" dirty="0" err="1"/>
              <a:t>time.strptime</a:t>
            </a:r>
            <a:r>
              <a:rPr lang="en-US" altLang="zh-CN" sz="2000" dirty="0"/>
              <a:t>("30 Nov 17", "%d %b %y")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sz="2000" dirty="0" err="1"/>
              <a:t>time.struct_time</a:t>
            </a:r>
            <a:r>
              <a:rPr lang="en-US" altLang="zh-CN" sz="2000" dirty="0"/>
              <a:t>(</a:t>
            </a:r>
            <a:r>
              <a:rPr lang="en-US" altLang="zh-CN" sz="2000" dirty="0" err="1"/>
              <a:t>tm_year</a:t>
            </a:r>
            <a:r>
              <a:rPr lang="en-US" altLang="zh-CN" sz="2000" dirty="0"/>
              <a:t>=2017, </a:t>
            </a:r>
            <a:r>
              <a:rPr lang="en-US" altLang="zh-CN" sz="2000" dirty="0" err="1"/>
              <a:t>tm_mon</a:t>
            </a:r>
            <a:r>
              <a:rPr lang="en-US" altLang="zh-CN" sz="2000" dirty="0"/>
              <a:t>=11, </a:t>
            </a:r>
            <a:r>
              <a:rPr lang="en-US" altLang="zh-CN" sz="2000" dirty="0" err="1"/>
              <a:t>tm_mday</a:t>
            </a:r>
            <a:r>
              <a:rPr lang="en-US" altLang="zh-CN" sz="2000" dirty="0"/>
              <a:t>=30, </a:t>
            </a:r>
            <a:r>
              <a:rPr lang="en-US" altLang="zh-CN" sz="2000" dirty="0" err="1"/>
              <a:t>tm_hour</a:t>
            </a:r>
            <a:r>
              <a:rPr lang="en-US" altLang="zh-CN" sz="2000" dirty="0"/>
              <a:t>=0, </a:t>
            </a:r>
            <a:r>
              <a:rPr lang="en-US" altLang="zh-CN" sz="2000" dirty="0" err="1"/>
              <a:t>tm_min</a:t>
            </a:r>
            <a:r>
              <a:rPr lang="en-US" altLang="zh-CN" sz="2000" dirty="0"/>
              <a:t>=0, </a:t>
            </a:r>
            <a:r>
              <a:rPr lang="en-US" altLang="zh-CN" sz="2000" dirty="0" err="1"/>
              <a:t>tm_sec</a:t>
            </a:r>
            <a:r>
              <a:rPr lang="en-US" altLang="zh-CN" sz="2000" dirty="0"/>
              <a:t>=0, </a:t>
            </a:r>
            <a:r>
              <a:rPr lang="en-US" altLang="zh-CN" sz="2000" dirty="0" err="1"/>
              <a:t>tm_wday</a:t>
            </a:r>
            <a:r>
              <a:rPr lang="en-US" altLang="zh-CN" sz="2000" dirty="0"/>
              <a:t>=3, </a:t>
            </a:r>
            <a:r>
              <a:rPr lang="en-US" altLang="zh-CN" sz="2000" dirty="0" err="1"/>
              <a:t>tm_yday</a:t>
            </a:r>
            <a:r>
              <a:rPr lang="en-US" altLang="zh-CN" sz="2000" dirty="0"/>
              <a:t>=334, </a:t>
            </a:r>
            <a:r>
              <a:rPr lang="en-US" altLang="zh-CN" sz="2000" dirty="0" err="1"/>
              <a:t>tm_isdst</a:t>
            </a:r>
            <a:r>
              <a:rPr lang="en-US" altLang="zh-CN" sz="2000" dirty="0"/>
              <a:t>=-1)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sz="2000" dirty="0"/>
              <a:t>&gt;&gt;&gt; </a:t>
            </a:r>
            <a:r>
              <a:rPr lang="en-US" altLang="zh-CN" sz="2000" dirty="0" err="1"/>
              <a:t>time.strptime</a:t>
            </a:r>
            <a:r>
              <a:rPr lang="en-US" altLang="zh-CN" sz="2000" dirty="0"/>
              <a:t>("Oct 06 2018 12:30:38", "%b %d %Y %H:%M:%S")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sz="2000" dirty="0" err="1"/>
              <a:t>time.struct_time</a:t>
            </a:r>
            <a:r>
              <a:rPr lang="en-US" altLang="zh-CN" sz="2000" dirty="0"/>
              <a:t>(</a:t>
            </a:r>
            <a:r>
              <a:rPr lang="en-US" altLang="zh-CN" sz="2000" dirty="0" err="1"/>
              <a:t>tm_year</a:t>
            </a:r>
            <a:r>
              <a:rPr lang="en-US" altLang="zh-CN" sz="2000" dirty="0"/>
              <a:t>=2018, </a:t>
            </a:r>
            <a:r>
              <a:rPr lang="en-US" altLang="zh-CN" sz="2000" dirty="0" err="1"/>
              <a:t>tm_mon</a:t>
            </a:r>
            <a:r>
              <a:rPr lang="en-US" altLang="zh-CN" sz="2000" dirty="0"/>
              <a:t>=10, </a:t>
            </a:r>
            <a:r>
              <a:rPr lang="en-US" altLang="zh-CN" sz="2000" dirty="0" err="1"/>
              <a:t>tm_mday</a:t>
            </a:r>
            <a:r>
              <a:rPr lang="en-US" altLang="zh-CN" sz="2000" dirty="0"/>
              <a:t>=6, </a:t>
            </a:r>
            <a:r>
              <a:rPr lang="en-US" altLang="zh-CN" sz="2000" dirty="0" err="1"/>
              <a:t>tm_hour</a:t>
            </a:r>
            <a:r>
              <a:rPr lang="en-US" altLang="zh-CN" sz="2000" dirty="0"/>
              <a:t>=12, </a:t>
            </a:r>
            <a:r>
              <a:rPr lang="en-US" altLang="zh-CN" sz="2000" dirty="0" err="1"/>
              <a:t>tm_min</a:t>
            </a:r>
            <a:r>
              <a:rPr lang="en-US" altLang="zh-CN" sz="2000" dirty="0"/>
              <a:t>=30, </a:t>
            </a:r>
            <a:r>
              <a:rPr lang="en-US" altLang="zh-CN" sz="2000" dirty="0" err="1"/>
              <a:t>tm_sec</a:t>
            </a:r>
            <a:r>
              <a:rPr lang="en-US" altLang="zh-CN" sz="2000" dirty="0"/>
              <a:t>=38, </a:t>
            </a:r>
            <a:r>
              <a:rPr lang="en-US" altLang="zh-CN" sz="2000" dirty="0" err="1"/>
              <a:t>tm_wday</a:t>
            </a:r>
            <a:r>
              <a:rPr lang="en-US" altLang="zh-CN" sz="2000" dirty="0"/>
              <a:t>=5, </a:t>
            </a:r>
            <a:r>
              <a:rPr lang="en-US" altLang="zh-CN" sz="2000" dirty="0" err="1"/>
              <a:t>tm_yday</a:t>
            </a:r>
            <a:r>
              <a:rPr lang="en-US" altLang="zh-CN" sz="2000" dirty="0"/>
              <a:t>=279, </a:t>
            </a:r>
            <a:r>
              <a:rPr lang="en-US" altLang="zh-CN" sz="2000" dirty="0" err="1"/>
              <a:t>tm_isdst</a:t>
            </a:r>
            <a:r>
              <a:rPr lang="en-US" altLang="zh-CN" sz="2000" dirty="0"/>
              <a:t>=-1)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533400" y="228600"/>
            <a:ext cx="3276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12.3time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Text Box 45">
            <a:extLst>
              <a:ext uri="{FF2B5EF4-FFF2-40B4-BE49-F238E27FC236}">
                <a16:creationId xmlns:a16="http://schemas.microsoft.com/office/drawing/2014/main" id="{B3A02746-AE03-40D3-B218-438CC4A6F4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3251" y="4343400"/>
            <a:ext cx="9836149" cy="143986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lang="en-US" altLang="zh-CN" dirty="0" err="1">
                <a:solidFill>
                  <a:srgbClr val="FF0000"/>
                </a:solidFill>
              </a:rPr>
              <a:t>asctime</a:t>
            </a:r>
            <a:r>
              <a:rPr lang="en-US" altLang="zh-CN" dirty="0">
                <a:solidFill>
                  <a:srgbClr val="FF0000"/>
                </a:solidFill>
              </a:rPr>
              <a:t>([t])</a:t>
            </a:r>
          </a:p>
          <a:p>
            <a:r>
              <a:rPr lang="zh-CN" altLang="en-US" dirty="0"/>
              <a:t>功能：将一个</a:t>
            </a:r>
            <a:r>
              <a:rPr lang="en-US" altLang="zh-CN" dirty="0"/>
              <a:t>tuple</a:t>
            </a:r>
            <a:r>
              <a:rPr lang="zh-CN" altLang="en-US" dirty="0"/>
              <a:t>或</a:t>
            </a:r>
            <a:r>
              <a:rPr lang="en-US" altLang="zh-CN" dirty="0" err="1"/>
              <a:t>struct_time</a:t>
            </a:r>
            <a:r>
              <a:rPr lang="zh-CN" altLang="en-US" dirty="0"/>
              <a:t>形式的时间（转换为时间字符串）</a:t>
            </a:r>
          </a:p>
        </p:txBody>
      </p:sp>
      <p:sp>
        <p:nvSpPr>
          <p:cNvPr id="8" name="Rectangle 35">
            <a:extLst>
              <a:ext uri="{FF2B5EF4-FFF2-40B4-BE49-F238E27FC236}">
                <a16:creationId xmlns:a16="http://schemas.microsoft.com/office/drawing/2014/main" id="{181BC23B-BC6F-4889-9C75-949F2799DA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251" y="5354525"/>
            <a:ext cx="10369549" cy="1351075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sz="2000"/>
              <a:t>&gt;&gt;&gt; t=time.localtime()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sz="2000"/>
              <a:t>&gt;&gt;&gt; time.asctime(t)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sz="2000"/>
              <a:t>'Sat Oct  6 20:43:48 2018'</a:t>
            </a:r>
          </a:p>
        </p:txBody>
      </p:sp>
    </p:spTree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685800" y="914400"/>
            <a:ext cx="39624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en-US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en-US" altLang="zh-CN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</a:t>
            </a:r>
            <a:r>
              <a:rPr lang="zh-CN" altLang="en-US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库常用</a:t>
            </a:r>
            <a:r>
              <a:rPr lang="en-US" altLang="zh-CN" sz="2800" b="1" kern="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endParaRPr lang="en-US" altLang="zh-CN" sz="280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5662768"/>
              </p:ext>
            </p:extLst>
          </p:nvPr>
        </p:nvGraphicFramePr>
        <p:xfrm>
          <a:off x="762000" y="1600200"/>
          <a:ext cx="11049000" cy="3276599"/>
        </p:xfrm>
        <a:graphic>
          <a:graphicData uri="http://schemas.openxmlformats.org/drawingml/2006/table">
            <a:tbl>
              <a:tblPr/>
              <a:tblGrid>
                <a:gridCol w="20934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555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72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方法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70273"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含义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70273" marT="0" marB="0" anchor="ctr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F7F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05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seed(a)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70273"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初始化伪随机数生成器</a:t>
                      </a:r>
                      <a:endParaRPr kumimoji="0" lang="en-US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70273" marT="0" marB="0" anchor="ctr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0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getstate()</a:t>
                      </a:r>
                      <a:endParaRPr kumimoji="0" lang="en-US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70273"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返回一个当前生成器的内部状态的对象</a:t>
                      </a:r>
                      <a:endParaRPr kumimoji="0" lang="en-US" alt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70273" marT="0" marB="0" anchor="ctr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117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setstate(state)</a:t>
                      </a:r>
                      <a:endParaRPr kumimoji="0" lang="en-US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70273"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传入一个先前利用</a:t>
                      </a:r>
                      <a:r>
                        <a:rPr kumimoji="0" lang="en-US" altLang="zh-CN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getstate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方法获得的状态对象，使得生成器恢复到这个状态</a:t>
                      </a:r>
                      <a:endParaRPr kumimoji="0" lang="en-US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70273" marT="0" marB="0" anchor="ctr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557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getrandbits</a:t>
                      </a: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(k)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70273"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返回一个不大于</a:t>
                      </a:r>
                      <a:r>
                        <a:rPr kumimoji="0" lang="en-US" altLang="zh-CN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K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位的</a:t>
                      </a:r>
                      <a:r>
                        <a:rPr kumimoji="0" lang="en-US" altLang="zh-CN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Python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整数（十进制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），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比如</a:t>
                      </a:r>
                      <a:r>
                        <a:rPr kumimoji="0" lang="en-US" altLang="zh-CN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k</a:t>
                      </a: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=10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，则结果在</a:t>
                      </a: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0~2^10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之间的整数</a:t>
                      </a:r>
                      <a:endParaRPr kumimoji="0" lang="en-US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70273" marT="0" marB="0" anchor="ctr" horzOverflow="overflow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标题 1"/>
          <p:cNvSpPr txBox="1"/>
          <p:nvPr/>
        </p:nvSpPr>
        <p:spPr>
          <a:xfrm>
            <a:off x="508000" y="152400"/>
            <a:ext cx="3911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12.1 </a:t>
            </a:r>
            <a:r>
              <a:rPr b="1" kern="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random库</a:t>
            </a:r>
            <a:endParaRPr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random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527051" y="914400"/>
            <a:ext cx="198755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>
              <a:buFont typeface="Wingdings" pitchFamily="2" charset="2"/>
              <a:buChar char="n"/>
              <a:defRPr/>
            </a:pPr>
            <a:r>
              <a:rPr lang="zh-CN" altLang="en-US" sz="2400" b="1" kern="0" dirty="0">
                <a:solidFill>
                  <a:srgbClr val="0000C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程序计时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533400" y="228600"/>
            <a:ext cx="3276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12.3time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Text Box 45">
            <a:extLst>
              <a:ext uri="{FF2B5EF4-FFF2-40B4-BE49-F238E27FC236}">
                <a16:creationId xmlns:a16="http://schemas.microsoft.com/office/drawing/2014/main" id="{D0D2A96D-CFF0-4D69-A46D-C939CC8EF6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051" y="1465264"/>
            <a:ext cx="11233149" cy="108108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  <a:r>
              <a:rPr lang="en-US" altLang="zh-CN" dirty="0">
                <a:solidFill>
                  <a:srgbClr val="FF0000"/>
                </a:solidFill>
              </a:rPr>
              <a:t>sleep(s)</a:t>
            </a:r>
          </a:p>
          <a:p>
            <a:r>
              <a:rPr lang="zh-CN" altLang="en-US" dirty="0"/>
              <a:t>功能：暂停给定秒数后执行程序</a:t>
            </a:r>
          </a:p>
        </p:txBody>
      </p:sp>
      <p:sp>
        <p:nvSpPr>
          <p:cNvPr id="7" name="Rectangle 35">
            <a:extLst>
              <a:ext uri="{FF2B5EF4-FFF2-40B4-BE49-F238E27FC236}">
                <a16:creationId xmlns:a16="http://schemas.microsoft.com/office/drawing/2014/main" id="{70846728-DD1A-4440-B431-877685AC0F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051" y="2514600"/>
            <a:ext cx="11233149" cy="1048749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/>
              <a:t>&gt;&gt;&gt;import time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/>
              <a:t>&gt;&gt;&gt;time.sleep( 5 ) </a:t>
            </a:r>
          </a:p>
        </p:txBody>
      </p:sp>
      <p:sp>
        <p:nvSpPr>
          <p:cNvPr id="8" name="Text Box 45">
            <a:extLst>
              <a:ext uri="{FF2B5EF4-FFF2-40B4-BE49-F238E27FC236}">
                <a16:creationId xmlns:a16="http://schemas.microsoft.com/office/drawing/2014/main" id="{19D58A28-22A2-4AA8-8D9A-F6CFFC8761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051" y="3989467"/>
            <a:ext cx="11233149" cy="143986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 err="1">
                <a:solidFill>
                  <a:srgbClr val="FF0000"/>
                </a:solidFill>
              </a:rPr>
              <a:t>perf_counter</a:t>
            </a:r>
            <a:r>
              <a:rPr lang="en-US" altLang="zh-CN" dirty="0">
                <a:solidFill>
                  <a:srgbClr val="FF0000"/>
                </a:solidFill>
              </a:rPr>
              <a:t>()</a:t>
            </a:r>
          </a:p>
          <a:p>
            <a:r>
              <a:rPr lang="zh-CN" altLang="en-US" dirty="0"/>
              <a:t>功能：返回</a:t>
            </a:r>
            <a:r>
              <a:rPr lang="en-US" altLang="zh-CN" dirty="0"/>
              <a:t>CPU</a:t>
            </a:r>
            <a:r>
              <a:rPr lang="zh-CN" altLang="en-US" dirty="0"/>
              <a:t>计时器的精准时间（系统的运行时间），单位为秒</a:t>
            </a:r>
          </a:p>
        </p:txBody>
      </p:sp>
      <p:sp>
        <p:nvSpPr>
          <p:cNvPr id="9" name="Rectangle 35">
            <a:extLst>
              <a:ext uri="{FF2B5EF4-FFF2-40B4-BE49-F238E27FC236}">
                <a16:creationId xmlns:a16="http://schemas.microsoft.com/office/drawing/2014/main" id="{9EA35A34-90B7-4845-BC34-421806CA1A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051" y="5029200"/>
            <a:ext cx="11233149" cy="1602746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/>
              <a:t>&gt;&gt;&gt;import time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/>
              <a:t>&gt;&gt;&gt; time.perf_counter()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/>
              <a:t>6486.087528257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 animBg="1"/>
      <p:bldP spid="8" grpId="0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16417" y="914400"/>
            <a:ext cx="3236383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en-US" altLang="zh-CN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3.time</a:t>
            </a:r>
            <a:r>
              <a:rPr lang="zh-CN" altLang="en-US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库应用举例</a:t>
            </a:r>
          </a:p>
        </p:txBody>
      </p:sp>
      <p:sp>
        <p:nvSpPr>
          <p:cNvPr id="37892" name="TextBox 1"/>
          <p:cNvSpPr txBox="1">
            <a:spLocks noChangeArrowheads="1"/>
          </p:cNvSpPr>
          <p:nvPr/>
        </p:nvSpPr>
        <p:spPr bwMode="auto">
          <a:xfrm>
            <a:off x="76200" y="2004646"/>
            <a:ext cx="3505200" cy="2796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/>
              <a:t>【例</a:t>
            </a:r>
            <a:r>
              <a:rPr lang="en-US" altLang="zh-CN" dirty="0"/>
              <a:t>12.8</a:t>
            </a:r>
            <a:r>
              <a:rPr lang="zh-CN" altLang="zh-CN" dirty="0"/>
              <a:t>】</a:t>
            </a:r>
            <a:r>
              <a:rPr lang="zh-CN" altLang="en-US" sz="2400" dirty="0"/>
              <a:t>获取当前时间，然后再格式化当前时间输出，暂停两秒再获取当前时间，最后再格式化当前时间输出。</a:t>
            </a:r>
            <a:endParaRPr lang="zh-CN" altLang="zh-CN" sz="2400" dirty="0"/>
          </a:p>
        </p:txBody>
      </p:sp>
      <p:sp>
        <p:nvSpPr>
          <p:cNvPr id="6" name="标题 1"/>
          <p:cNvSpPr txBox="1"/>
          <p:nvPr/>
        </p:nvSpPr>
        <p:spPr>
          <a:xfrm>
            <a:off x="533400" y="228600"/>
            <a:ext cx="3276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altLang="zh-CN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12.3time</a:t>
            </a:r>
            <a:r>
              <a:rPr lang="zh-CN" altLang="en-US" b="1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endParaRPr lang="en-US" altLang="zh-CN" b="1" kern="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EDF86236-B074-4954-9635-6F71A13325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0319144"/>
              </p:ext>
            </p:extLst>
          </p:nvPr>
        </p:nvGraphicFramePr>
        <p:xfrm>
          <a:off x="3505200" y="914400"/>
          <a:ext cx="8610600" cy="5821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0600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</a:tblGrid>
              <a:tr h="43633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14" marB="45714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3267738"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import time</a:t>
                      </a:r>
                    </a:p>
                    <a:p>
                      <a:endParaRPr lang="en-US" altLang="zh-CN" sz="20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t=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time.time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print("now time is:{}".format(t))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m=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time.localtime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(t)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print("now time is:{}".format(m))</a:t>
                      </a:r>
                    </a:p>
                    <a:p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time.sleep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t=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time.time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n=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time.localtime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(t)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print("now time is:{}".format(n))</a:t>
                      </a:r>
                    </a:p>
                  </a:txBody>
                  <a:tcPr marT="45714" marB="45714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43633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14" marB="4571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16814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now time is:1538832395.295959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now time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is:time.struct_time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(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tm_year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=2018,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tm_mon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=10,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tm_mday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=6,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tm_hour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=21,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tm_min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=26,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tm_sec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=35,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tm_wday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=5,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tm_yday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=279,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tm_isdst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=0)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now time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is:time.struct_time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(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tm_year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=2018,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tm_mon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=10,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tm_mday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=6,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tm_hour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=21,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tm_min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=26,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tm_sec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=37,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tm_wday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=5,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tm_yday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=279, </a:t>
                      </a:r>
                      <a:r>
                        <a:rPr lang="en-US" altLang="zh-CN" sz="20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tm_isdst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=0)</a:t>
                      </a:r>
                    </a:p>
                  </a:txBody>
                  <a:tcPr marT="45714" marB="45714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527051" y="914400"/>
            <a:ext cx="11233149" cy="10144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25000"/>
              </a:lnSpc>
            </a:pPr>
            <a:r>
              <a:rPr lang="en-US" altLang="zh-CN" sz="2400" b="1" dirty="0">
                <a:latin typeface="Tahoma" pitchFamily="34" charset="0"/>
                <a:ea typeface="楷体_GB2312" pitchFamily="49" charset="-122"/>
              </a:rPr>
              <a:t>(1) </a:t>
            </a:r>
            <a:r>
              <a:rPr lang="zh-CN" altLang="zh-CN" sz="2400" b="1" dirty="0">
                <a:solidFill>
                  <a:srgbClr val="FF0000"/>
                </a:solidFill>
                <a:latin typeface="Tahoma" pitchFamily="34" charset="0"/>
                <a:ea typeface="楷体_GB2312" pitchFamily="49" charset="-122"/>
              </a:rPr>
              <a:t>random()</a:t>
            </a:r>
          </a:p>
          <a:p>
            <a:pPr>
              <a:lnSpc>
                <a:spcPct val="125000"/>
              </a:lnSpc>
            </a:pPr>
            <a:r>
              <a:rPr lang="zh-CN" altLang="zh-CN" sz="2400" b="1" dirty="0">
                <a:solidFill>
                  <a:srgbClr val="0000FF"/>
                </a:solidFill>
                <a:latin typeface="Tahoma" pitchFamily="34" charset="0"/>
                <a:ea typeface="楷体_GB2312" pitchFamily="49" charset="-122"/>
              </a:rPr>
              <a:t>    </a:t>
            </a:r>
            <a:r>
              <a:rPr lang="zh-CN" sz="2400" b="1" dirty="0">
                <a:latin typeface="Tahoma" pitchFamily="34" charset="0"/>
                <a:ea typeface="楷体_GB2312" pitchFamily="49" charset="-122"/>
              </a:rPr>
              <a:t>功能：返回一个介于左闭右开</a:t>
            </a:r>
            <a:r>
              <a:rPr lang="zh-CN" altLang="zh-CN" sz="2400" b="1" dirty="0">
                <a:latin typeface="Tahoma" pitchFamily="34" charset="0"/>
                <a:ea typeface="楷体_GB2312" pitchFamily="49" charset="-122"/>
              </a:rPr>
              <a:t>[0.0, 1.0)</a:t>
            </a:r>
            <a:r>
              <a:rPr lang="zh-CN" sz="2400" b="1" dirty="0">
                <a:latin typeface="Tahoma" pitchFamily="34" charset="0"/>
                <a:ea typeface="楷体_GB2312" pitchFamily="49" charset="-122"/>
              </a:rPr>
              <a:t>区间的浮点数</a:t>
            </a: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527051" y="1981200"/>
            <a:ext cx="11233149" cy="1695450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latin typeface="+mn-lt"/>
                <a:ea typeface="楷体_GB2312" pitchFamily="49" charset="-122"/>
              </a:rPr>
              <a:t>&gt;&gt;&gt; import random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latin typeface="+mn-lt"/>
                <a:ea typeface="楷体_GB2312" pitchFamily="49" charset="-122"/>
              </a:rPr>
              <a:t>&gt;&gt;&gt; </a:t>
            </a:r>
            <a:r>
              <a:rPr lang="en-US" altLang="zh-CN" sz="2400" b="1" dirty="0" err="1">
                <a:latin typeface="+mn-lt"/>
                <a:ea typeface="楷体_GB2312" pitchFamily="49" charset="-122"/>
              </a:rPr>
              <a:t>random.random</a:t>
            </a:r>
            <a:r>
              <a:rPr lang="en-US" altLang="zh-CN" sz="2400" b="1" dirty="0">
                <a:latin typeface="+mn-lt"/>
                <a:ea typeface="楷体_GB2312" pitchFamily="49" charset="-122"/>
              </a:rPr>
              <a:t>()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latin typeface="+mn-lt"/>
                <a:ea typeface="楷体_GB2312" pitchFamily="49" charset="-122"/>
              </a:rPr>
              <a:t>0.8050901378898727</a:t>
            </a:r>
          </a:p>
        </p:txBody>
      </p:sp>
      <p:sp>
        <p:nvSpPr>
          <p:cNvPr id="7" name="Text Box 45"/>
          <p:cNvSpPr txBox="1">
            <a:spLocks noChangeArrowheads="1"/>
          </p:cNvSpPr>
          <p:nvPr/>
        </p:nvSpPr>
        <p:spPr bwMode="auto">
          <a:xfrm>
            <a:off x="503881" y="3751692"/>
            <a:ext cx="11233149" cy="6334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25000"/>
              </a:lnSpc>
            </a:pPr>
            <a:r>
              <a:rPr lang="zh-CN" sz="2400" b="1" dirty="0">
                <a:latin typeface="Tahoma" pitchFamily="34" charset="0"/>
                <a:ea typeface="楷体_GB2312" pitchFamily="49" charset="-122"/>
              </a:rPr>
              <a:t>注意：该语句每次运行的结果不同，但都介于</a:t>
            </a:r>
            <a:r>
              <a:rPr lang="zh-CN" altLang="zh-CN" sz="2400" b="1" dirty="0">
                <a:latin typeface="Tahoma" pitchFamily="34" charset="0"/>
                <a:ea typeface="楷体_GB2312" pitchFamily="49" charset="-122"/>
              </a:rPr>
              <a:t>0~1</a:t>
            </a:r>
            <a:r>
              <a:rPr lang="zh-CN" sz="2400" b="1" dirty="0">
                <a:latin typeface="Tahoma" pitchFamily="34" charset="0"/>
                <a:ea typeface="楷体_GB2312" pitchFamily="49" charset="-122"/>
              </a:rPr>
              <a:t>之间。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508000" y="152400"/>
            <a:ext cx="3911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12.1 </a:t>
            </a:r>
            <a:r>
              <a:rPr b="1" kern="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random库</a:t>
            </a:r>
            <a:endParaRPr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527051" y="838200"/>
            <a:ext cx="11360149" cy="9350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en-US" altLang="zh-CN" dirty="0"/>
              <a:t>(2) </a:t>
            </a:r>
            <a:r>
              <a:rPr lang="en-US" altLang="zh-CN" dirty="0">
                <a:solidFill>
                  <a:srgbClr val="FF0000"/>
                </a:solidFill>
              </a:rPr>
              <a:t>seed</a:t>
            </a:r>
            <a:r>
              <a:rPr lang="zh-CN" altLang="zh-CN" dirty="0">
                <a:solidFill>
                  <a:srgbClr val="FF0000"/>
                </a:solidFill>
              </a:rPr>
              <a:t>(</a:t>
            </a:r>
            <a:r>
              <a:rPr lang="en-US" altLang="zh-CN" dirty="0">
                <a:solidFill>
                  <a:srgbClr val="FF0000"/>
                </a:solidFill>
              </a:rPr>
              <a:t>a</a:t>
            </a:r>
            <a:r>
              <a:rPr lang="zh-CN" altLang="zh-CN" dirty="0">
                <a:solidFill>
                  <a:srgbClr val="FF0000"/>
                </a:solidFill>
              </a:rPr>
              <a:t>)</a:t>
            </a:r>
          </a:p>
          <a:p>
            <a:r>
              <a:rPr lang="zh-CN" altLang="zh-CN" dirty="0"/>
              <a:t>    </a:t>
            </a:r>
            <a:r>
              <a:rPr lang="zh-CN" altLang="en-US" dirty="0"/>
              <a:t>功能：初始化伪随机数生成器，给随机数对象一个种子值，用于产生随机序列。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508000" y="152400"/>
            <a:ext cx="3911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12.1 </a:t>
            </a:r>
            <a:r>
              <a:rPr b="1" kern="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random库</a:t>
            </a:r>
            <a:endParaRPr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BF2947DA-1B94-480C-96DB-71C2D83ACB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512853"/>
              </p:ext>
            </p:extLst>
          </p:nvPr>
        </p:nvGraphicFramePr>
        <p:xfrm>
          <a:off x="369351" y="2305693"/>
          <a:ext cx="4736049" cy="45523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36049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</a:tblGrid>
              <a:tr h="528933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1554728"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from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numpy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import *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 = 0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while(num &lt; 5):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random.seed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(5)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print(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random.random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num += 1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487666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8230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0.22199317109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0.22199317109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0.22199317109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0.22199317109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0.22199317109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F2B727A8-B5EC-44B1-B8F6-3A39A2497FA9}"/>
              </a:ext>
            </a:extLst>
          </p:cNvPr>
          <p:cNvSpPr/>
          <p:nvPr/>
        </p:nvSpPr>
        <p:spPr>
          <a:xfrm>
            <a:off x="304800" y="1752600"/>
            <a:ext cx="42258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kern="100" dirty="0">
                <a:latin typeface="+mj-ea"/>
                <a:ea typeface="+mj-ea"/>
                <a:cs typeface="Times New Roman" panose="02020603050405020304" pitchFamily="18" charset="0"/>
              </a:rPr>
              <a:t>【例</a:t>
            </a:r>
            <a:r>
              <a:rPr lang="en-US" altLang="zh-CN" kern="100" dirty="0">
                <a:latin typeface="+mj-ea"/>
                <a:ea typeface="+mj-ea"/>
              </a:rPr>
              <a:t>12.1</a:t>
            </a:r>
            <a:r>
              <a:rPr lang="zh-CN" altLang="zh-CN" kern="100" dirty="0">
                <a:latin typeface="+mj-ea"/>
                <a:ea typeface="+mj-ea"/>
                <a:cs typeface="Times New Roman" panose="02020603050405020304" pitchFamily="18" charset="0"/>
              </a:rPr>
              <a:t>】随机数应用举例。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9" name="TextBox 1">
            <a:extLst>
              <a:ext uri="{FF2B5EF4-FFF2-40B4-BE49-F238E27FC236}">
                <a16:creationId xmlns:a16="http://schemas.microsoft.com/office/drawing/2014/main" id="{D2DFB01C-45C7-4CC8-9F49-4D538455E8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9833" y="1752600"/>
            <a:ext cx="599016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zh-CN" dirty="0"/>
              <a:t>【例</a:t>
            </a:r>
            <a:r>
              <a:rPr lang="en-US" altLang="zh-CN" dirty="0"/>
              <a:t>12.2</a:t>
            </a:r>
            <a:r>
              <a:rPr lang="zh-CN" altLang="zh-CN" dirty="0"/>
              <a:t>】</a:t>
            </a:r>
            <a:r>
              <a:rPr lang="zh-CN" sz="2400" dirty="0"/>
              <a:t>修改例</a:t>
            </a:r>
            <a:r>
              <a:rPr lang="zh-CN" altLang="zh-CN" sz="2400" dirty="0"/>
              <a:t>1</a:t>
            </a:r>
            <a:r>
              <a:rPr lang="zh-CN" sz="2400" dirty="0"/>
              <a:t>，</a:t>
            </a:r>
            <a:r>
              <a:rPr lang="zh-CN" altLang="zh-CN" sz="2400" dirty="0"/>
              <a:t>seed()</a:t>
            </a:r>
            <a:r>
              <a:rPr lang="zh-CN" sz="2400" dirty="0"/>
              <a:t>只执行一次</a:t>
            </a:r>
            <a:r>
              <a:rPr lang="zh-CN" altLang="zh-CN" sz="2400" dirty="0"/>
              <a:t>。</a:t>
            </a:r>
            <a:endParaRPr lang="zh-CN" altLang="en-US" sz="2400" dirty="0"/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3FBCF6F3-F230-4298-8F96-3E6A178DC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6571497"/>
              </p:ext>
            </p:extLst>
          </p:nvPr>
        </p:nvGraphicFramePr>
        <p:xfrm>
          <a:off x="6324600" y="2286000"/>
          <a:ext cx="4736049" cy="45523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36049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</a:tblGrid>
              <a:tr h="528933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1554728"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from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numpy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import *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num = 0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random.seed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(5)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while(num &lt; 5):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	print(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random.random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	num += 1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487666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8230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0.22199317109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0.870732306177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0.206719155339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0.918610907938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0.488411188795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152400" y="990600"/>
            <a:ext cx="5721349" cy="17526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en-US" altLang="zh-CN" dirty="0"/>
              <a:t>(3) </a:t>
            </a:r>
            <a:r>
              <a:rPr lang="zh-CN" altLang="zh-CN" dirty="0">
                <a:solidFill>
                  <a:srgbClr val="FF0000"/>
                </a:solidFill>
              </a:rPr>
              <a:t>randint(</a:t>
            </a:r>
            <a:r>
              <a:rPr lang="en-US" altLang="zh-CN" dirty="0" err="1">
                <a:solidFill>
                  <a:srgbClr val="FF0000"/>
                </a:solidFill>
              </a:rPr>
              <a:t>a,b</a:t>
            </a:r>
            <a:r>
              <a:rPr lang="zh-CN" altLang="zh-CN" dirty="0">
                <a:solidFill>
                  <a:srgbClr val="FF0000"/>
                </a:solidFill>
              </a:rPr>
              <a:t>)</a:t>
            </a:r>
          </a:p>
          <a:p>
            <a:r>
              <a:rPr lang="zh-CN" altLang="zh-CN" dirty="0"/>
              <a:t> </a:t>
            </a:r>
            <a:r>
              <a:rPr lang="zh-CN" altLang="en-US" dirty="0"/>
              <a:t>功能：返回一个</a:t>
            </a:r>
            <a:r>
              <a:rPr lang="zh-CN" altLang="zh-CN" dirty="0"/>
              <a:t>a &lt;= N &lt;= b</a:t>
            </a:r>
            <a:r>
              <a:rPr lang="zh-CN" altLang="en-US" dirty="0"/>
              <a:t>的随机整数</a:t>
            </a:r>
            <a:r>
              <a:rPr lang="zh-CN" altLang="zh-CN" dirty="0"/>
              <a:t>N ，其中，参数</a:t>
            </a:r>
            <a:r>
              <a:rPr lang="en-US" altLang="zh-CN" dirty="0"/>
              <a:t>a</a:t>
            </a:r>
            <a:r>
              <a:rPr lang="zh-CN" altLang="zh-CN" dirty="0"/>
              <a:t>是下限，</a:t>
            </a:r>
            <a:r>
              <a:rPr lang="en-US" altLang="zh-CN" dirty="0"/>
              <a:t>b</a:t>
            </a:r>
            <a:r>
              <a:rPr lang="zh-CN" altLang="zh-CN" dirty="0"/>
              <a:t>是上限。</a:t>
            </a: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304800" y="2819400"/>
            <a:ext cx="4953000" cy="1902059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latin typeface="+mn-lt"/>
                <a:ea typeface="楷体_GB2312" pitchFamily="49" charset="-122"/>
              </a:rPr>
              <a:t>&gt;&gt;&gt; </a:t>
            </a:r>
            <a:r>
              <a:rPr lang="en-US" altLang="zh-CN" sz="2400" b="1" dirty="0" err="1">
                <a:latin typeface="+mn-lt"/>
                <a:ea typeface="楷体_GB2312" pitchFamily="49" charset="-122"/>
              </a:rPr>
              <a:t>random.randint</a:t>
            </a:r>
            <a:r>
              <a:rPr lang="en-US" altLang="zh-CN" sz="2400" b="1" dirty="0">
                <a:latin typeface="+mn-lt"/>
                <a:ea typeface="楷体_GB2312" pitchFamily="49" charset="-122"/>
              </a:rPr>
              <a:t>(3,10)</a:t>
            </a:r>
          </a:p>
          <a:p>
            <a:pPr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latin typeface="+mn-lt"/>
                <a:ea typeface="楷体_GB2312" pitchFamily="49" charset="-122"/>
              </a:rPr>
              <a:t>4</a:t>
            </a:r>
          </a:p>
          <a:p>
            <a:pPr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latin typeface="+mn-lt"/>
                <a:ea typeface="楷体_GB2312" pitchFamily="49" charset="-122"/>
              </a:rPr>
              <a:t>&gt;&gt;&gt; </a:t>
            </a:r>
            <a:r>
              <a:rPr lang="en-US" altLang="zh-CN" sz="2400" b="1" dirty="0" err="1">
                <a:latin typeface="+mn-lt"/>
                <a:ea typeface="楷体_GB2312" pitchFamily="49" charset="-122"/>
              </a:rPr>
              <a:t>random.randint</a:t>
            </a:r>
            <a:r>
              <a:rPr lang="en-US" altLang="zh-CN" sz="2400" b="1" dirty="0">
                <a:latin typeface="+mn-lt"/>
                <a:ea typeface="楷体_GB2312" pitchFamily="49" charset="-122"/>
              </a:rPr>
              <a:t>(3,10)</a:t>
            </a:r>
          </a:p>
          <a:p>
            <a:pPr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latin typeface="+mn-lt"/>
                <a:ea typeface="楷体_GB2312" pitchFamily="49" charset="-122"/>
              </a:rPr>
              <a:t>7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508000" y="152400"/>
            <a:ext cx="3911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12.1 </a:t>
            </a:r>
            <a:r>
              <a:rPr b="1" kern="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random库</a:t>
            </a:r>
            <a:endParaRPr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Box 45">
            <a:extLst>
              <a:ext uri="{FF2B5EF4-FFF2-40B4-BE49-F238E27FC236}">
                <a16:creationId xmlns:a16="http://schemas.microsoft.com/office/drawing/2014/main" id="{3AFAC5B2-CFC4-4BE1-938E-5D4AF5F506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5497" y="1014046"/>
            <a:ext cx="5469304" cy="254094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en-US" altLang="zh-CN" dirty="0"/>
              <a:t>(4) </a:t>
            </a:r>
            <a:r>
              <a:rPr lang="zh-CN" altLang="zh-CN" dirty="0">
                <a:solidFill>
                  <a:srgbClr val="FF0000"/>
                </a:solidFill>
              </a:rPr>
              <a:t>randrange([start,]stop[,step])</a:t>
            </a:r>
          </a:p>
          <a:p>
            <a:r>
              <a:rPr lang="zh-CN" altLang="zh-CN" dirty="0">
                <a:solidFill>
                  <a:srgbClr val="FF0000"/>
                </a:solidFill>
              </a:rPr>
              <a:t>    </a:t>
            </a:r>
            <a:r>
              <a:rPr lang="zh-CN" altLang="en-US" dirty="0"/>
              <a:t>功能：从指定范围</a:t>
            </a:r>
            <a:r>
              <a:rPr lang="zh-CN" altLang="zh-CN" dirty="0"/>
              <a:t>start~stop</a:t>
            </a:r>
            <a:r>
              <a:rPr lang="zh-CN" altLang="en-US" dirty="0"/>
              <a:t>内，按指定步长</a:t>
            </a:r>
            <a:r>
              <a:rPr lang="zh-CN" altLang="zh-CN" dirty="0"/>
              <a:t>step</a:t>
            </a:r>
            <a:r>
              <a:rPr lang="zh-CN" altLang="en-US" dirty="0"/>
              <a:t>递增的集合中，获取一个随机整数</a:t>
            </a:r>
            <a:r>
              <a:rPr lang="zh-CN" altLang="zh-CN" dirty="0"/>
              <a:t>，其中，</a:t>
            </a:r>
            <a:r>
              <a:rPr lang="en-US" altLang="zh-CN" dirty="0"/>
              <a:t>start</a:t>
            </a:r>
            <a:r>
              <a:rPr lang="zh-CN" altLang="zh-CN" dirty="0"/>
              <a:t>是下限，</a:t>
            </a:r>
            <a:r>
              <a:rPr lang="en-US" altLang="zh-CN" dirty="0"/>
              <a:t>end</a:t>
            </a:r>
            <a:r>
              <a:rPr lang="zh-CN" altLang="zh-CN" dirty="0"/>
              <a:t>是上限，</a:t>
            </a:r>
            <a:r>
              <a:rPr lang="en-US" altLang="zh-CN" dirty="0"/>
              <a:t>step</a:t>
            </a:r>
            <a:r>
              <a:rPr lang="zh-CN" altLang="zh-CN" dirty="0"/>
              <a:t>是步长。</a:t>
            </a:r>
          </a:p>
          <a:p>
            <a:endParaRPr lang="zh-CN" altLang="en-US" dirty="0"/>
          </a:p>
        </p:txBody>
      </p:sp>
      <p:sp>
        <p:nvSpPr>
          <p:cNvPr id="8" name="Rectangle 35">
            <a:extLst>
              <a:ext uri="{FF2B5EF4-FFF2-40B4-BE49-F238E27FC236}">
                <a16:creationId xmlns:a16="http://schemas.microsoft.com/office/drawing/2014/main" id="{F40501C4-2558-4046-9F39-38DD7612A0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49074" y="3770429"/>
            <a:ext cx="4502149" cy="2382191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dirty="0">
                <a:latin typeface="+mn-lt"/>
              </a:rPr>
              <a:t>&gt;&gt;&gt; import random</a:t>
            </a:r>
          </a:p>
          <a:p>
            <a:pPr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dirty="0">
                <a:latin typeface="+mn-lt"/>
              </a:rPr>
              <a:t>&gt;&gt;&gt; </a:t>
            </a:r>
            <a:r>
              <a:rPr lang="en-US" altLang="zh-CN" dirty="0" err="1">
                <a:latin typeface="+mn-lt"/>
              </a:rPr>
              <a:t>random.randrange</a:t>
            </a:r>
            <a:r>
              <a:rPr lang="en-US" altLang="zh-CN" dirty="0">
                <a:latin typeface="+mn-lt"/>
              </a:rPr>
              <a:t>(1,10,2)</a:t>
            </a:r>
          </a:p>
          <a:p>
            <a:pPr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dirty="0">
                <a:latin typeface="+mn-lt"/>
              </a:rPr>
              <a:t>3</a:t>
            </a:r>
          </a:p>
          <a:p>
            <a:pPr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dirty="0">
                <a:latin typeface="+mn-lt"/>
              </a:rPr>
              <a:t>&gt;&gt;&gt; </a:t>
            </a:r>
            <a:r>
              <a:rPr lang="en-US" altLang="zh-CN" dirty="0" err="1">
                <a:latin typeface="+mn-lt"/>
              </a:rPr>
              <a:t>random.randrange</a:t>
            </a:r>
            <a:r>
              <a:rPr lang="en-US" altLang="zh-CN" dirty="0">
                <a:latin typeface="+mn-lt"/>
              </a:rPr>
              <a:t>(1,10,2)</a:t>
            </a:r>
          </a:p>
          <a:p>
            <a:pPr>
              <a:spcBef>
                <a:spcPct val="30000"/>
              </a:spcBef>
              <a:buClr>
                <a:schemeClr val="bg2"/>
              </a:buClr>
              <a:buSzPct val="75000"/>
            </a:pPr>
            <a:r>
              <a:rPr lang="en-US" altLang="zh-CN" dirty="0">
                <a:latin typeface="+mn-lt"/>
              </a:rPr>
              <a:t>9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5" grpId="0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152401" y="990600"/>
            <a:ext cx="4888450" cy="10652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en-US" altLang="zh-CN" dirty="0"/>
              <a:t>(5) </a:t>
            </a:r>
            <a:r>
              <a:rPr lang="zh-CN" altLang="zh-CN" dirty="0">
                <a:solidFill>
                  <a:srgbClr val="FF0000"/>
                </a:solidFill>
              </a:rPr>
              <a:t>choice(</a:t>
            </a:r>
            <a:r>
              <a:rPr lang="en-US" altLang="zh-CN" dirty="0">
                <a:solidFill>
                  <a:srgbClr val="FF0000"/>
                </a:solidFill>
              </a:rPr>
              <a:t>seq</a:t>
            </a:r>
            <a:r>
              <a:rPr lang="zh-CN" altLang="zh-CN" dirty="0">
                <a:solidFill>
                  <a:srgbClr val="FF0000"/>
                </a:solidFill>
              </a:rPr>
              <a:t>)</a:t>
            </a:r>
          </a:p>
          <a:p>
            <a:r>
              <a:rPr lang="zh-CN" altLang="zh-CN" dirty="0"/>
              <a:t>  </a:t>
            </a:r>
            <a:r>
              <a:rPr lang="zh-CN" altLang="en-US" dirty="0"/>
              <a:t>功能：从非空序列</a:t>
            </a:r>
            <a:r>
              <a:rPr lang="zh-CN" altLang="zh-CN" dirty="0"/>
              <a:t>seq</a:t>
            </a:r>
            <a:r>
              <a:rPr lang="zh-CN" altLang="en-US" dirty="0"/>
              <a:t>中随机选取一个元素。</a:t>
            </a: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140750" y="2667000"/>
            <a:ext cx="4964650" cy="2841625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 import random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 </a:t>
            </a:r>
            <a:r>
              <a:rPr lang="en-US" altLang="zh-CN" sz="2400" b="1" dirty="0" err="1">
                <a:ea typeface="楷体_GB2312" pitchFamily="49" charset="-122"/>
              </a:rPr>
              <a:t>random.choice</a:t>
            </a:r>
            <a:r>
              <a:rPr lang="en-US" altLang="zh-CN" sz="2400" b="1" dirty="0">
                <a:ea typeface="楷体_GB2312" pitchFamily="49" charset="-122"/>
              </a:rPr>
              <a:t>([1, 2, 3, 5, 9])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5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</a:t>
            </a:r>
            <a:r>
              <a:rPr lang="en-US" altLang="zh-CN" sz="2400" b="1" dirty="0" err="1">
                <a:ea typeface="楷体_GB2312" pitchFamily="49" charset="-122"/>
              </a:rPr>
              <a:t>random.choice</a:t>
            </a:r>
            <a:r>
              <a:rPr lang="en-US" altLang="zh-CN" sz="2400" b="1" dirty="0">
                <a:ea typeface="楷体_GB2312" pitchFamily="49" charset="-122"/>
              </a:rPr>
              <a:t>('A String')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A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508000" y="152400"/>
            <a:ext cx="3911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12.1 </a:t>
            </a:r>
            <a:r>
              <a:rPr b="1" kern="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random库</a:t>
            </a:r>
            <a:endParaRPr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 Box 45">
            <a:extLst>
              <a:ext uri="{FF2B5EF4-FFF2-40B4-BE49-F238E27FC236}">
                <a16:creationId xmlns:a16="http://schemas.microsoft.com/office/drawing/2014/main" id="{7CB53B62-2812-426E-9A9B-87368A1DED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1" y="990600"/>
            <a:ext cx="6629400" cy="10668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en-US" altLang="zh-CN" dirty="0"/>
              <a:t>(6) </a:t>
            </a:r>
            <a:r>
              <a:rPr lang="zh-CN" altLang="zh-CN" dirty="0">
                <a:solidFill>
                  <a:srgbClr val="FF0000"/>
                </a:solidFill>
              </a:rPr>
              <a:t>shuffle(x[, random])</a:t>
            </a:r>
          </a:p>
          <a:p>
            <a:r>
              <a:rPr lang="zh-CN" altLang="zh-CN" dirty="0"/>
              <a:t>    </a:t>
            </a:r>
            <a:r>
              <a:rPr lang="zh-CN" altLang="en-US" dirty="0"/>
              <a:t>功能：随机打乱序列</a:t>
            </a:r>
            <a:r>
              <a:rPr lang="zh-CN" altLang="zh-CN" dirty="0"/>
              <a:t>x</a:t>
            </a:r>
            <a:r>
              <a:rPr lang="zh-CN" altLang="en-US" dirty="0"/>
              <a:t>内元素的排列顺序，返回随机排序后的序列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FB9CC81-12E5-4603-BEE2-1B596004FEA0}"/>
              </a:ext>
            </a:extLst>
          </p:cNvPr>
          <p:cNvSpPr/>
          <p:nvPr/>
        </p:nvSpPr>
        <p:spPr>
          <a:xfrm>
            <a:off x="5257800" y="2467207"/>
            <a:ext cx="6629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【例</a:t>
            </a:r>
            <a:r>
              <a:rPr lang="en-US" altLang="zh-CN" dirty="0"/>
              <a:t>12.3</a:t>
            </a:r>
            <a:r>
              <a:rPr lang="zh-CN" altLang="zh-CN" dirty="0"/>
              <a:t>】</a:t>
            </a:r>
            <a:r>
              <a:rPr lang="en-US" altLang="zh-CN" dirty="0" err="1"/>
              <a:t>使用shuffle</a:t>
            </a:r>
            <a:r>
              <a:rPr lang="en-US" altLang="zh-CN" dirty="0"/>
              <a:t>()</a:t>
            </a:r>
            <a:r>
              <a:rPr lang="en-US" altLang="zh-CN" dirty="0" err="1"/>
              <a:t>方法实现模拟洗牌程序</a:t>
            </a:r>
            <a:endParaRPr lang="zh-CN" altLang="en-US" dirty="0"/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AE8126BE-F316-4278-8D71-FD3E321D37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7239460"/>
              </p:ext>
            </p:extLst>
          </p:nvPr>
        </p:nvGraphicFramePr>
        <p:xfrm>
          <a:off x="5867400" y="3048000"/>
          <a:ext cx="5410200" cy="3759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0200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</a:tblGrid>
              <a:tr h="528933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1554728"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import random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list = [20, 16, 10, 5]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random.shuffle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(list)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print( "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随机排序列表：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",list)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random.shuffle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(list)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print( "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随机排序列表：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",list)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487666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8230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随机排序列表： 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[16, 20, 10, 5]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随机排序列表： 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[10, 16, 20, 5]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5"/>
          <p:cNvSpPr txBox="1">
            <a:spLocks noChangeArrowheads="1"/>
          </p:cNvSpPr>
          <p:nvPr/>
        </p:nvSpPr>
        <p:spPr bwMode="auto">
          <a:xfrm>
            <a:off x="304800" y="1066800"/>
            <a:ext cx="5721349" cy="15240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en-US" altLang="zh-CN" dirty="0"/>
              <a:t>(7) </a:t>
            </a:r>
            <a:r>
              <a:rPr lang="zh-CN" altLang="zh-CN" dirty="0">
                <a:solidFill>
                  <a:srgbClr val="FF0000"/>
                </a:solidFill>
              </a:rPr>
              <a:t>sample(population, k)</a:t>
            </a:r>
          </a:p>
          <a:p>
            <a:r>
              <a:rPr lang="zh-CN" altLang="zh-CN" dirty="0"/>
              <a:t>    </a:t>
            </a:r>
            <a:r>
              <a:rPr lang="zh-CN" altLang="en-US" dirty="0"/>
              <a:t>功能：从</a:t>
            </a:r>
            <a:r>
              <a:rPr lang="zh-CN" altLang="zh-CN" dirty="0"/>
              <a:t>population</a:t>
            </a:r>
            <a:r>
              <a:rPr lang="zh-CN" altLang="en-US" dirty="0"/>
              <a:t>样本或集合中随机抽取</a:t>
            </a:r>
            <a:r>
              <a:rPr lang="zh-CN" altLang="zh-CN" dirty="0"/>
              <a:t>K</a:t>
            </a:r>
            <a:r>
              <a:rPr lang="zh-CN" altLang="en-US" dirty="0"/>
              <a:t>个不重复的元素形成新的序列。</a:t>
            </a:r>
          </a:p>
        </p:txBody>
      </p:sp>
      <p:sp>
        <p:nvSpPr>
          <p:cNvPr id="3" name="Rectangle 35"/>
          <p:cNvSpPr>
            <a:spLocks noChangeArrowheads="1"/>
          </p:cNvSpPr>
          <p:nvPr/>
        </p:nvSpPr>
        <p:spPr bwMode="auto">
          <a:xfrm>
            <a:off x="146051" y="2819400"/>
            <a:ext cx="6559549" cy="3413125"/>
          </a:xfrm>
          <a:prstGeom prst="rect">
            <a:avLst/>
          </a:prstGeom>
          <a:solidFill>
            <a:srgbClr val="CCECFF"/>
          </a:solidFill>
          <a:ln w="38100">
            <a:solidFill>
              <a:srgbClr val="0000CC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>
                <a:ea typeface="楷体_GB2312" pitchFamily="49" charset="-122"/>
              </a:rPr>
              <a:t>&gt;&gt;&gt; random.sample([10, 20, 30, 40, 50], k=4)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>
                <a:ea typeface="楷体_GB2312" pitchFamily="49" charset="-122"/>
              </a:rPr>
              <a:t>[30, 40, 50, 20]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>
                <a:ea typeface="楷体_GB2312" pitchFamily="49" charset="-122"/>
              </a:rPr>
              <a:t>&gt;&gt;&gt; random.sample([10, 20, 30, 40, 50], k=4)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>
                <a:ea typeface="楷体_GB2312" pitchFamily="49" charset="-122"/>
              </a:rPr>
              <a:t>[20, 50, 10, 40]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>
                <a:ea typeface="楷体_GB2312" pitchFamily="49" charset="-122"/>
              </a:rPr>
              <a:t>&gt;&gt;&gt; random.sample([10, 20, 30, 40, 50], k=4)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>
                <a:ea typeface="楷体_GB2312" pitchFamily="49" charset="-122"/>
              </a:rPr>
              <a:t>[20, 40, 30, 50]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508000" y="152400"/>
            <a:ext cx="3911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12.1 </a:t>
            </a:r>
            <a:r>
              <a:rPr b="1" kern="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random库</a:t>
            </a:r>
            <a:endParaRPr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Box 45">
            <a:extLst>
              <a:ext uri="{FF2B5EF4-FFF2-40B4-BE49-F238E27FC236}">
                <a16:creationId xmlns:a16="http://schemas.microsoft.com/office/drawing/2014/main" id="{0FCA3924-2127-4C96-88FE-5BCFA97B5B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2" y="1143000"/>
            <a:ext cx="4813298" cy="14478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/>
          <a:lstStyle>
            <a:defPPr>
              <a:defRPr lang="zh-CN"/>
            </a:defPPr>
            <a:lvl1pPr>
              <a:lnSpc>
                <a:spcPct val="125000"/>
              </a:lnSpc>
              <a:defRPr>
                <a:latin typeface="Tahoma" pitchFamily="34" charset="0"/>
              </a:defRPr>
            </a:lvl1pPr>
          </a:lstStyle>
          <a:p>
            <a:r>
              <a:rPr lang="en-US" altLang="zh-CN" dirty="0"/>
              <a:t>(8) </a:t>
            </a:r>
            <a:r>
              <a:rPr lang="zh-CN" altLang="zh-CN" dirty="0">
                <a:solidFill>
                  <a:srgbClr val="FF0000"/>
                </a:solidFill>
              </a:rPr>
              <a:t>uniform(</a:t>
            </a:r>
            <a:r>
              <a:rPr lang="en-US" altLang="zh-CN" dirty="0" err="1">
                <a:solidFill>
                  <a:srgbClr val="FF0000"/>
                </a:solidFill>
              </a:rPr>
              <a:t>a,b</a:t>
            </a:r>
            <a:r>
              <a:rPr lang="zh-CN" altLang="zh-CN" dirty="0">
                <a:solidFill>
                  <a:srgbClr val="FF0000"/>
                </a:solidFill>
              </a:rPr>
              <a:t>)</a:t>
            </a:r>
          </a:p>
          <a:p>
            <a:r>
              <a:rPr lang="zh-CN" altLang="zh-CN" dirty="0"/>
              <a:t>    </a:t>
            </a:r>
            <a:r>
              <a:rPr lang="zh-CN" altLang="en-US" dirty="0"/>
              <a:t>功能：返回一个介于</a:t>
            </a:r>
            <a:r>
              <a:rPr lang="zh-CN" altLang="zh-CN" dirty="0"/>
              <a:t>a</a:t>
            </a:r>
            <a:r>
              <a:rPr lang="zh-CN" altLang="en-US" dirty="0"/>
              <a:t>和</a:t>
            </a:r>
            <a:r>
              <a:rPr lang="zh-CN" altLang="zh-CN" dirty="0"/>
              <a:t>b</a:t>
            </a:r>
            <a:r>
              <a:rPr lang="zh-CN" altLang="en-US" dirty="0"/>
              <a:t>之间的浮点数。</a:t>
            </a:r>
          </a:p>
        </p:txBody>
      </p:sp>
      <p:sp>
        <p:nvSpPr>
          <p:cNvPr id="8" name="Rectangle 35">
            <a:extLst>
              <a:ext uri="{FF2B5EF4-FFF2-40B4-BE49-F238E27FC236}">
                <a16:creationId xmlns:a16="http://schemas.microsoft.com/office/drawing/2014/main" id="{35CCDC9D-5118-4F35-A0E2-36D3596FB5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2830512"/>
            <a:ext cx="4425949" cy="1695450"/>
          </a:xfrm>
          <a:prstGeom prst="rect">
            <a:avLst/>
          </a:prstGeom>
          <a:solidFill>
            <a:srgbClr val="CCECFF"/>
          </a:solidFill>
          <a:ln w="38100">
            <a:solidFill>
              <a:srgbClr val="0000CC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 import random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 </a:t>
            </a:r>
            <a:r>
              <a:rPr lang="en-US" altLang="zh-CN" sz="2400" b="1" dirty="0" err="1">
                <a:ea typeface="楷体_GB2312" pitchFamily="49" charset="-122"/>
              </a:rPr>
              <a:t>random.uniform</a:t>
            </a:r>
            <a:r>
              <a:rPr lang="en-US" altLang="zh-CN" sz="2400" b="1" dirty="0">
                <a:ea typeface="楷体_GB2312" pitchFamily="49" charset="-122"/>
              </a:rPr>
              <a:t>(10,20)</a:t>
            </a:r>
          </a:p>
          <a:p>
            <a:pPr>
              <a:lnSpc>
                <a:spcPct val="125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13.516894180425453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5" grpId="0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76200" y="990600"/>
            <a:ext cx="3693583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en-US" altLang="zh-CN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8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随机数应用举例</a:t>
            </a:r>
          </a:p>
        </p:txBody>
      </p:sp>
      <p:sp>
        <p:nvSpPr>
          <p:cNvPr id="20484" name="TextBox 1"/>
          <p:cNvSpPr txBox="1">
            <a:spLocks noChangeArrowheads="1"/>
          </p:cNvSpPr>
          <p:nvPr/>
        </p:nvSpPr>
        <p:spPr bwMode="auto">
          <a:xfrm>
            <a:off x="0" y="1981200"/>
            <a:ext cx="3911600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zh-CN" dirty="0">
                <a:latin typeface="+mn-lt"/>
              </a:rPr>
              <a:t>【例</a:t>
            </a:r>
            <a:r>
              <a:rPr lang="en-US" altLang="zh-CN" dirty="0">
                <a:latin typeface="+mn-lt"/>
              </a:rPr>
              <a:t>12.4</a:t>
            </a:r>
            <a:r>
              <a:rPr lang="zh-CN" altLang="zh-CN" dirty="0">
                <a:latin typeface="+mn-lt"/>
              </a:rPr>
              <a:t>】创建一个字符列表，这个列表中的内容从前到后依次包含小写字母、大写字母和数字。输入随机数的种子</a:t>
            </a:r>
            <a:r>
              <a:rPr lang="en-US" altLang="zh-CN" dirty="0">
                <a:latin typeface="+mn-lt"/>
              </a:rPr>
              <a:t>x</a:t>
            </a:r>
            <a:r>
              <a:rPr lang="zh-CN" altLang="zh-CN" dirty="0">
                <a:latin typeface="+mn-lt"/>
              </a:rPr>
              <a:t>，生成</a:t>
            </a:r>
            <a:r>
              <a:rPr lang="en-US" altLang="zh-CN" dirty="0">
                <a:latin typeface="+mn-lt"/>
              </a:rPr>
              <a:t>n</a:t>
            </a:r>
            <a:r>
              <a:rPr lang="zh-CN" altLang="zh-CN" dirty="0">
                <a:latin typeface="+mn-lt"/>
              </a:rPr>
              <a:t>个密码，每个密码包含</a:t>
            </a:r>
            <a:r>
              <a:rPr lang="en-US" altLang="zh-CN" dirty="0">
                <a:latin typeface="+mn-lt"/>
              </a:rPr>
              <a:t>m</a:t>
            </a:r>
            <a:r>
              <a:rPr lang="zh-CN" altLang="zh-CN" dirty="0">
                <a:latin typeface="+mn-lt"/>
              </a:rPr>
              <a:t>个字符，</a:t>
            </a:r>
            <a:r>
              <a:rPr lang="en-US" altLang="zh-CN" dirty="0">
                <a:latin typeface="+mn-lt"/>
              </a:rPr>
              <a:t>m</a:t>
            </a:r>
            <a:r>
              <a:rPr lang="zh-CN" altLang="zh-CN" dirty="0">
                <a:latin typeface="+mn-lt"/>
              </a:rPr>
              <a:t>个字符从字符列表中随机抽取。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508000" y="152400"/>
            <a:ext cx="3911600" cy="5635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pPr algn="l">
              <a:defRPr/>
            </a:pPr>
            <a:r>
              <a:rPr lang="en-US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12.1 </a:t>
            </a:r>
            <a:r>
              <a:rPr b="1" kern="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random库</a:t>
            </a:r>
            <a:endParaRPr b="1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53D1DA98-77C6-4645-B74E-4A35BF2F70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5871358"/>
              </p:ext>
            </p:extLst>
          </p:nvPr>
        </p:nvGraphicFramePr>
        <p:xfrm>
          <a:off x="4038601" y="0"/>
          <a:ext cx="8153399" cy="7054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367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  <a:gridCol w="1134387">
                  <a:extLst>
                    <a:ext uri="{9D8B030D-6E8A-4147-A177-3AD203B41FA5}">
                      <a16:colId xmlns:a16="http://schemas.microsoft.com/office/drawing/2014/main" val="2297883094"/>
                    </a:ext>
                  </a:extLst>
                </a:gridCol>
                <a:gridCol w="4466645">
                  <a:extLst>
                    <a:ext uri="{9D8B030D-6E8A-4147-A177-3AD203B41FA5}">
                      <a16:colId xmlns:a16="http://schemas.microsoft.com/office/drawing/2014/main" val="3400693911"/>
                    </a:ext>
                  </a:extLst>
                </a:gridCol>
              </a:tblGrid>
              <a:tr h="365772">
                <a:tc gridSpan="3"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14" marB="45714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T="45714" marB="45714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T="45714" marB="45714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1633193"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import random</a:t>
                      </a:r>
                    </a:p>
                    <a:p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a_list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[]</a:t>
                      </a:r>
                    </a:p>
                    <a:p>
                      <a:endParaRPr lang="en-US" altLang="zh-CN" sz="20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range(97,123):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a_list.append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chr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range(65,91):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a_list.append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chr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range(48,58):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a_list.append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chr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length=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len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a_list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T="45714" marB="45714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x = int(input("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请输入随机数种子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 = int(input("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请输入生成密码的个数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 = int(input("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请输入每个密码的字符数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：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"))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</a:p>
                    <a:p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random.seed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(x)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range(n):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for j in range(m):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print(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a_list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random.randint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(0,length)],end="")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print()</a:t>
                      </a:r>
                    </a:p>
                  </a:txBody>
                  <a:tcPr marT="45714" marB="45714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sz="20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14" marB="45714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350544">
                <a:tc gridSpan="3"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14" marB="4571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T="45714" marB="4571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T="45714" marB="4571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190296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请输入随机数种子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：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请输入生成密码的个数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n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：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请输入每个密码的字符数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m</a:t>
                      </a:r>
                      <a:r>
                        <a:rPr lang="zh-CN" altLang="en-US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：</a:t>
                      </a: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5URYX45jqR</a:t>
                      </a:r>
                    </a:p>
                  </a:txBody>
                  <a:tcPr marT="45714" marB="45714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O25g3uK5kb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AAegiuE8LC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AnmuO6RvvB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fOHZ1FzfnK</a:t>
                      </a:r>
                    </a:p>
                  </a:txBody>
                  <a:tcPr marT="45714" marB="45714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O25g3uK5kb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AAegiuE8LC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AnmuO6RvvB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fOHZ1FzfnK</a:t>
                      </a:r>
                    </a:p>
                  </a:txBody>
                  <a:tcPr marT="45714" marB="45714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97dab091-c7d4-49ab-ba9e-e4bd67397aa5&quot;,&quot;Name&quot;:null,&quot;Kind&quot;:&quot;Custom&quot;,&quot;OldGuidesSetting&quot;:{&quot;HeaderHeight&quot;:0.0,&quot;FooterHeight&quot;:0.0,&quot;SideMargin&quot;:0.0,&quot;TopMargin&quot;:0.0,&quot;BottomMargin&quot;:0.0,&quot;IntervalMargin&quot;:0.0}}"/>
</p:tagLst>
</file>

<file path=ppt/theme/theme1.xml><?xml version="1.0" encoding="utf-8"?>
<a:theme xmlns:a="http://schemas.openxmlformats.org/drawingml/2006/main" name="自定义设计方案">
  <a:themeElements>
    <a:clrScheme name="自定义设计方案 1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249A2"/>
      </a:accent1>
      <a:accent2>
        <a:srgbClr val="0069B7"/>
      </a:accent2>
      <a:accent3>
        <a:srgbClr val="2299CC"/>
      </a:accent3>
      <a:accent4>
        <a:srgbClr val="FA9E00"/>
      </a:accent4>
      <a:accent5>
        <a:srgbClr val="A11830"/>
      </a:accent5>
      <a:accent6>
        <a:srgbClr val="797A7A"/>
      </a:accent6>
      <a:hlink>
        <a:srgbClr val="4472C4"/>
      </a:hlink>
      <a:folHlink>
        <a:srgbClr val="BFBFBF"/>
      </a:folHlink>
    </a:clrScheme>
    <a:fontScheme name="dl35iud5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249A2"/>
      </a:accent1>
      <a:accent2>
        <a:srgbClr val="0069B7"/>
      </a:accent2>
      <a:accent3>
        <a:srgbClr val="2299CC"/>
      </a:accent3>
      <a:accent4>
        <a:srgbClr val="FA9E00"/>
      </a:accent4>
      <a:accent5>
        <a:srgbClr val="A11830"/>
      </a:accent5>
      <a:accent6>
        <a:srgbClr val="797A7A"/>
      </a:accent6>
      <a:hlink>
        <a:srgbClr val="4472C4"/>
      </a:hlink>
      <a:folHlink>
        <a:srgbClr val="BFBFBF"/>
      </a:folHlink>
    </a:clrScheme>
    <a:fontScheme name="dl35iud5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自定义设计方案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249A2"/>
      </a:accent1>
      <a:accent2>
        <a:srgbClr val="0069B7"/>
      </a:accent2>
      <a:accent3>
        <a:srgbClr val="2299CC"/>
      </a:accent3>
      <a:accent4>
        <a:srgbClr val="FA9E00"/>
      </a:accent4>
      <a:accent5>
        <a:srgbClr val="A11830"/>
      </a:accent5>
      <a:accent6>
        <a:srgbClr val="797A7A"/>
      </a:accent6>
      <a:hlink>
        <a:srgbClr val="4472C4"/>
      </a:hlink>
      <a:folHlink>
        <a:srgbClr val="BFBFBF"/>
      </a:folHlink>
    </a:clrScheme>
    <a:fontScheme name="dl35iud5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设计方案 1">
    <a:dk1>
      <a:srgbClr val="000000"/>
    </a:dk1>
    <a:lt1>
      <a:srgbClr val="FFFFFF"/>
    </a:lt1>
    <a:dk2>
      <a:srgbClr val="778495"/>
    </a:dk2>
    <a:lt2>
      <a:srgbClr val="F0F0F0"/>
    </a:lt2>
    <a:accent1>
      <a:srgbClr val="1249A2"/>
    </a:accent1>
    <a:accent2>
      <a:srgbClr val="0069B7"/>
    </a:accent2>
    <a:accent3>
      <a:srgbClr val="2299CC"/>
    </a:accent3>
    <a:accent4>
      <a:srgbClr val="FA9E00"/>
    </a:accent4>
    <a:accent5>
      <a:srgbClr val="A11830"/>
    </a:accent5>
    <a:accent6>
      <a:srgbClr val="797A7A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13467</TotalTime>
  <Words>3523</Words>
  <Application>Microsoft Office PowerPoint</Application>
  <PresentationFormat>宽屏</PresentationFormat>
  <Paragraphs>470</Paragraphs>
  <Slides>31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31</vt:i4>
      </vt:variant>
    </vt:vector>
  </HeadingPairs>
  <TitlesOfParts>
    <vt:vector size="43" baseType="lpstr">
      <vt:lpstr>等线 Light</vt:lpstr>
      <vt:lpstr>楷体_GB2312</vt:lpstr>
      <vt:lpstr>宋体</vt:lpstr>
      <vt:lpstr>微软雅黑</vt:lpstr>
      <vt:lpstr>Arial</vt:lpstr>
      <vt:lpstr>Calibri</vt:lpstr>
      <vt:lpstr>Tahoma</vt:lpstr>
      <vt:lpstr>Times New Roman</vt:lpstr>
      <vt:lpstr>Wingdings</vt:lpstr>
      <vt:lpstr>自定义设计方案</vt:lpstr>
      <vt:lpstr>Pixel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C语言程序设计</dc:title>
  <dc:creator>wxy</dc:creator>
  <cp:lastModifiedBy>wxy</cp:lastModifiedBy>
  <cp:revision>1755</cp:revision>
  <cp:lastPrinted>1601-01-01T00:00:00Z</cp:lastPrinted>
  <dcterms:created xsi:type="dcterms:W3CDTF">1601-01-01T00:00:00Z</dcterms:created>
  <dcterms:modified xsi:type="dcterms:W3CDTF">2022-09-01T10:34:42Z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